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iCielBC Quotes Script Alt" pitchFamily="50" charset="0"/>
      <p:regular r:id="rId21"/>
    </p:embeddedFont>
    <p:embeddedFont>
      <p:font typeface="Lovelace" panose="020B0604020202020204" charset="0"/>
      <p:regular r:id="rId22"/>
    </p:embeddedFont>
    <p:embeddedFont>
      <p:font typeface="Montserrat" pitchFamily="2" charset="0"/>
      <p:regular r:id="rId23"/>
      <p:bold r:id="rId24"/>
    </p:embeddedFont>
    <p:embeddedFont>
      <p:font typeface="Montserrat Bold" pitchFamily="2" charset="0"/>
      <p:regular r:id="rId25"/>
      <p:bold r:id="rId26"/>
    </p:embeddedFont>
    <p:embeddedFont>
      <p:font typeface="Montserrat Bold Italics"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100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23.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24.svg"/><Relationship Id="rId9"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28.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0.sv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28.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0.sv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28.sv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60.svg"/><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30.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2.sv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64.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2.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image" Target="../media/image9.png"/><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2.sv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3.svg"/><Relationship Id="rId9" Type="http://schemas.openxmlformats.org/officeDocument/2006/relationships/image" Target="../media/image17.png"/><Relationship Id="rId14" Type="http://schemas.openxmlformats.org/officeDocument/2006/relationships/image" Target="../media/image22.svg"/><Relationship Id="rId22" Type="http://schemas.openxmlformats.org/officeDocument/2006/relationships/image" Target="../media/image30.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3.pn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17.png"/><Relationship Id="rId12" Type="http://schemas.openxmlformats.org/officeDocument/2006/relationships/image" Target="../media/image4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6.svg"/><Relationship Id="rId11" Type="http://schemas.openxmlformats.org/officeDocument/2006/relationships/image" Target="../media/image39.png"/><Relationship Id="rId5" Type="http://schemas.openxmlformats.org/officeDocument/2006/relationships/image" Target="../media/image35.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4.svg"/><Relationship Id="rId9" Type="http://schemas.openxmlformats.org/officeDocument/2006/relationships/image" Target="../media/image37.png"/><Relationship Id="rId14"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33.png"/><Relationship Id="rId7"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3574051" y="1028700"/>
            <a:ext cx="11139898" cy="8229600"/>
          </a:xfrm>
          <a:custGeom>
            <a:avLst/>
            <a:gdLst/>
            <a:ahLst/>
            <a:cxnLst/>
            <a:rect l="l" t="t" r="r" b="b"/>
            <a:pathLst>
              <a:path w="11139898" h="8229600">
                <a:moveTo>
                  <a:pt x="0" y="0"/>
                </a:moveTo>
                <a:lnTo>
                  <a:pt x="11139898" y="0"/>
                </a:lnTo>
                <a:lnTo>
                  <a:pt x="11139898" y="8229600"/>
                </a:lnTo>
                <a:lnTo>
                  <a:pt x="0" y="8229600"/>
                </a:lnTo>
                <a:lnTo>
                  <a:pt x="0" y="0"/>
                </a:lnTo>
                <a:close/>
              </a:path>
            </a:pathLst>
          </a:custGeom>
          <a:blipFill>
            <a:blip r:embed="rId2"/>
            <a:stretch>
              <a:fillRect/>
            </a:stretch>
          </a:blipFill>
        </p:spPr>
        <p:txBody>
          <a:bodyPr/>
          <a:lstStyle/>
          <a:p>
            <a:endParaRPr lang="en-US"/>
          </a:p>
        </p:txBody>
      </p:sp>
      <p:sp>
        <p:nvSpPr>
          <p:cNvPr id="3" name="Freeform 3"/>
          <p:cNvSpPr/>
          <p:nvPr/>
        </p:nvSpPr>
        <p:spPr>
          <a:xfrm>
            <a:off x="-5929392" y="5347290"/>
            <a:ext cx="9933299" cy="9933299"/>
          </a:xfrm>
          <a:custGeom>
            <a:avLst/>
            <a:gdLst/>
            <a:ahLst/>
            <a:cxnLst/>
            <a:rect l="l" t="t" r="r" b="b"/>
            <a:pathLst>
              <a:path w="9933299" h="9933299">
                <a:moveTo>
                  <a:pt x="0" y="0"/>
                </a:moveTo>
                <a:lnTo>
                  <a:pt x="9933299" y="0"/>
                </a:lnTo>
                <a:lnTo>
                  <a:pt x="9933299" y="9933299"/>
                </a:lnTo>
                <a:lnTo>
                  <a:pt x="0" y="9933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128369" y="-4675490"/>
            <a:ext cx="9818990" cy="9818990"/>
          </a:xfrm>
          <a:custGeom>
            <a:avLst/>
            <a:gdLst/>
            <a:ahLst/>
            <a:cxnLst/>
            <a:rect l="l" t="t" r="r" b="b"/>
            <a:pathLst>
              <a:path w="9818990" h="9818990">
                <a:moveTo>
                  <a:pt x="0" y="0"/>
                </a:moveTo>
                <a:lnTo>
                  <a:pt x="9818989" y="0"/>
                </a:lnTo>
                <a:lnTo>
                  <a:pt x="9818989" y="9818990"/>
                </a:lnTo>
                <a:lnTo>
                  <a:pt x="0" y="98189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5096575" y="2363291"/>
            <a:ext cx="1105497" cy="1105497"/>
          </a:xfrm>
          <a:custGeom>
            <a:avLst/>
            <a:gdLst/>
            <a:ahLst/>
            <a:cxnLst/>
            <a:rect l="l" t="t" r="r" b="b"/>
            <a:pathLst>
              <a:path w="1105497" h="1105497">
                <a:moveTo>
                  <a:pt x="0" y="0"/>
                </a:moveTo>
                <a:lnTo>
                  <a:pt x="1105496" y="0"/>
                </a:lnTo>
                <a:lnTo>
                  <a:pt x="1105496" y="1105496"/>
                </a:lnTo>
                <a:lnTo>
                  <a:pt x="0" y="110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288481" y="6664846"/>
            <a:ext cx="1105497" cy="1105497"/>
          </a:xfrm>
          <a:custGeom>
            <a:avLst/>
            <a:gdLst/>
            <a:ahLst/>
            <a:cxnLst/>
            <a:rect l="l" t="t" r="r" b="b"/>
            <a:pathLst>
              <a:path w="1105497" h="1105497">
                <a:moveTo>
                  <a:pt x="0" y="0"/>
                </a:moveTo>
                <a:lnTo>
                  <a:pt x="1105497" y="0"/>
                </a:lnTo>
                <a:lnTo>
                  <a:pt x="1105497" y="1105497"/>
                </a:lnTo>
                <a:lnTo>
                  <a:pt x="0" y="110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0" y="8148689"/>
            <a:ext cx="5277354" cy="352918"/>
          </a:xfrm>
          <a:custGeom>
            <a:avLst/>
            <a:gdLst/>
            <a:ahLst/>
            <a:cxnLst/>
            <a:rect l="l" t="t" r="r" b="b"/>
            <a:pathLst>
              <a:path w="5277354" h="352918">
                <a:moveTo>
                  <a:pt x="0" y="0"/>
                </a:moveTo>
                <a:lnTo>
                  <a:pt x="5277354" y="0"/>
                </a:lnTo>
                <a:lnTo>
                  <a:pt x="5277354" y="352918"/>
                </a:lnTo>
                <a:lnTo>
                  <a:pt x="0" y="3529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flipH="1">
            <a:off x="13010646" y="1547053"/>
            <a:ext cx="5277354" cy="352918"/>
          </a:xfrm>
          <a:custGeom>
            <a:avLst/>
            <a:gdLst/>
            <a:ahLst/>
            <a:cxnLst/>
            <a:rect l="l" t="t" r="r" b="b"/>
            <a:pathLst>
              <a:path w="5277354" h="352918">
                <a:moveTo>
                  <a:pt x="5277354" y="0"/>
                </a:moveTo>
                <a:lnTo>
                  <a:pt x="0" y="0"/>
                </a:lnTo>
                <a:lnTo>
                  <a:pt x="0" y="352918"/>
                </a:lnTo>
                <a:lnTo>
                  <a:pt x="5277354" y="352918"/>
                </a:lnTo>
                <a:lnTo>
                  <a:pt x="527735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312345" y="234005"/>
            <a:ext cx="5421926" cy="2129286"/>
          </a:xfrm>
          <a:custGeom>
            <a:avLst/>
            <a:gdLst/>
            <a:ahLst/>
            <a:cxnLst/>
            <a:rect l="l" t="t" r="r" b="b"/>
            <a:pathLst>
              <a:path w="5421926" h="2129286">
                <a:moveTo>
                  <a:pt x="0" y="0"/>
                </a:moveTo>
                <a:lnTo>
                  <a:pt x="5421927" y="0"/>
                </a:lnTo>
                <a:lnTo>
                  <a:pt x="5421927" y="2129286"/>
                </a:lnTo>
                <a:lnTo>
                  <a:pt x="0" y="2129286"/>
                </a:lnTo>
                <a:lnTo>
                  <a:pt x="0" y="0"/>
                </a:lnTo>
                <a:close/>
              </a:path>
            </a:pathLst>
          </a:custGeom>
          <a:blipFill>
            <a:blip r:embed="rId9"/>
            <a:stretch>
              <a:fillRect l="-8461" r="-8823" b="-1168"/>
            </a:stretch>
          </a:blipFill>
        </p:spPr>
        <p:txBody>
          <a:bodyPr/>
          <a:lstStyle/>
          <a:p>
            <a:endParaRPr lang="en-US"/>
          </a:p>
        </p:txBody>
      </p:sp>
      <p:sp>
        <p:nvSpPr>
          <p:cNvPr id="10" name="TextBox 10"/>
          <p:cNvSpPr txBox="1"/>
          <p:nvPr/>
        </p:nvSpPr>
        <p:spPr>
          <a:xfrm>
            <a:off x="1060081" y="4000500"/>
            <a:ext cx="16167837" cy="2286000"/>
          </a:xfrm>
          <a:prstGeom prst="rect">
            <a:avLst/>
          </a:prstGeom>
        </p:spPr>
        <p:txBody>
          <a:bodyPr lIns="0" tIns="0" rIns="0" bIns="0" rtlCol="0" anchor="t">
            <a:spAutoFit/>
          </a:bodyPr>
          <a:lstStyle/>
          <a:p>
            <a:pPr algn="ctr">
              <a:lnSpc>
                <a:spcPts val="6000"/>
              </a:lnSpc>
            </a:pPr>
            <a:r>
              <a:rPr lang="en-US" sz="5000" b="1">
                <a:solidFill>
                  <a:srgbClr val="FBF9F5"/>
                </a:solidFill>
                <a:latin typeface="Montserrat Bold"/>
                <a:ea typeface="Montserrat Bold"/>
                <a:cs typeface="Montserrat Bold"/>
                <a:sym typeface="Montserrat Bold"/>
              </a:rPr>
              <a:t>ỨNG DỤNG WEB (SPRING BOOT) </a:t>
            </a:r>
          </a:p>
          <a:p>
            <a:pPr algn="ctr">
              <a:lnSpc>
                <a:spcPts val="6000"/>
              </a:lnSpc>
            </a:pPr>
            <a:r>
              <a:rPr lang="en-US" sz="5000" b="1">
                <a:solidFill>
                  <a:srgbClr val="FBF9F5"/>
                </a:solidFill>
                <a:latin typeface="Montserrat Bold"/>
                <a:ea typeface="Montserrat Bold"/>
                <a:cs typeface="Montserrat Bold"/>
                <a:sym typeface="Montserrat Bold"/>
              </a:rPr>
              <a:t>ĐĂNG TUYỂN CÔNG VIỆC CHO DOANH NGHIỆP VÀ TÌM KIẾM VIỆC LÀM CHO ỨNG VIÊN 2024</a:t>
            </a:r>
          </a:p>
        </p:txBody>
      </p:sp>
      <p:sp>
        <p:nvSpPr>
          <p:cNvPr id="11" name="TextBox 11"/>
          <p:cNvSpPr txBox="1"/>
          <p:nvPr/>
        </p:nvSpPr>
        <p:spPr>
          <a:xfrm>
            <a:off x="8990370" y="6943031"/>
            <a:ext cx="8588245" cy="2114550"/>
          </a:xfrm>
          <a:prstGeom prst="rect">
            <a:avLst/>
          </a:prstGeom>
        </p:spPr>
        <p:txBody>
          <a:bodyPr lIns="0" tIns="0" rIns="0" bIns="0" rtlCol="0" anchor="t">
            <a:spAutoFit/>
          </a:bodyPr>
          <a:lstStyle/>
          <a:p>
            <a:pPr algn="l">
              <a:lnSpc>
                <a:spcPts val="4200"/>
              </a:lnSpc>
            </a:pPr>
            <a:r>
              <a:rPr lang="en-US" sz="3000" b="1">
                <a:solidFill>
                  <a:srgbClr val="FBF9F5"/>
                </a:solidFill>
                <a:latin typeface="Montserrat Bold"/>
                <a:ea typeface="Montserrat Bold"/>
                <a:cs typeface="Montserrat Bold"/>
                <a:sym typeface="Montserrat Bold"/>
              </a:rPr>
              <a:t>GVHD: </a:t>
            </a:r>
            <a:r>
              <a:rPr lang="en-US" sz="3000">
                <a:solidFill>
                  <a:srgbClr val="FBF9F5"/>
                </a:solidFill>
                <a:latin typeface="Montserrat"/>
                <a:ea typeface="Montserrat"/>
                <a:cs typeface="Montserrat"/>
                <a:sym typeface="Montserrat"/>
              </a:rPr>
              <a:t>Võ Văn Hải</a:t>
            </a:r>
          </a:p>
          <a:p>
            <a:pPr algn="l">
              <a:lnSpc>
                <a:spcPts val="4200"/>
              </a:lnSpc>
            </a:pPr>
            <a:r>
              <a:rPr lang="en-US" sz="3000" b="1">
                <a:solidFill>
                  <a:srgbClr val="FBF9F5"/>
                </a:solidFill>
                <a:latin typeface="Montserrat Bold"/>
                <a:ea typeface="Montserrat Bold"/>
                <a:cs typeface="Montserrat Bold"/>
                <a:sym typeface="Montserrat Bold"/>
              </a:rPr>
              <a:t>Lớp học phần:</a:t>
            </a:r>
            <a:r>
              <a:rPr lang="en-US" sz="3000">
                <a:solidFill>
                  <a:srgbClr val="FBF9F5"/>
                </a:solidFill>
                <a:latin typeface="Montserrat"/>
                <a:ea typeface="Montserrat"/>
                <a:cs typeface="Montserrat"/>
                <a:sym typeface="Montserrat"/>
              </a:rPr>
              <a:t> 420300362101</a:t>
            </a:r>
          </a:p>
          <a:p>
            <a:pPr algn="l">
              <a:lnSpc>
                <a:spcPts val="4200"/>
              </a:lnSpc>
            </a:pPr>
            <a:r>
              <a:rPr lang="en-US" sz="3000" b="1">
                <a:solidFill>
                  <a:srgbClr val="FBF9F5"/>
                </a:solidFill>
                <a:latin typeface="Montserrat Bold"/>
                <a:ea typeface="Montserrat Bold"/>
                <a:cs typeface="Montserrat Bold"/>
                <a:sym typeface="Montserrat Bold"/>
              </a:rPr>
              <a:t>Sinh viên thực hiện: </a:t>
            </a:r>
            <a:r>
              <a:rPr lang="en-US" sz="3000">
                <a:solidFill>
                  <a:srgbClr val="FBF9F5"/>
                </a:solidFill>
                <a:latin typeface="Montserrat"/>
                <a:ea typeface="Montserrat"/>
                <a:cs typeface="Montserrat"/>
                <a:sym typeface="Montserrat"/>
              </a:rPr>
              <a:t>Nguyễn Nhựt Anh</a:t>
            </a:r>
          </a:p>
          <a:p>
            <a:pPr algn="l">
              <a:lnSpc>
                <a:spcPts val="4200"/>
              </a:lnSpc>
            </a:pPr>
            <a:r>
              <a:rPr lang="en-US" sz="3000" b="1">
                <a:solidFill>
                  <a:srgbClr val="FBF9F5"/>
                </a:solidFill>
                <a:latin typeface="Montserrat Bold"/>
                <a:ea typeface="Montserrat Bold"/>
                <a:cs typeface="Montserrat Bold"/>
                <a:sym typeface="Montserrat Bold"/>
              </a:rPr>
              <a:t>MSSV: </a:t>
            </a:r>
            <a:r>
              <a:rPr lang="en-US" sz="3000">
                <a:solidFill>
                  <a:srgbClr val="FBF9F5"/>
                </a:solidFill>
                <a:latin typeface="Montserrat"/>
                <a:ea typeface="Montserrat"/>
                <a:cs typeface="Montserrat"/>
                <a:sym typeface="Montserrat"/>
              </a:rPr>
              <a:t>21139431</a:t>
            </a:r>
          </a:p>
        </p:txBody>
      </p:sp>
      <p:sp>
        <p:nvSpPr>
          <p:cNvPr id="12" name="TextBox 12"/>
          <p:cNvSpPr txBox="1"/>
          <p:nvPr/>
        </p:nvSpPr>
        <p:spPr>
          <a:xfrm>
            <a:off x="5789143" y="2849364"/>
            <a:ext cx="6709713" cy="539115"/>
          </a:xfrm>
          <a:prstGeom prst="rect">
            <a:avLst/>
          </a:prstGeom>
        </p:spPr>
        <p:txBody>
          <a:bodyPr lIns="0" tIns="0" rIns="0" bIns="0" rtlCol="0" anchor="t">
            <a:spAutoFit/>
          </a:bodyPr>
          <a:lstStyle/>
          <a:p>
            <a:pPr algn="ctr">
              <a:lnSpc>
                <a:spcPts val="4409"/>
              </a:lnSpc>
            </a:pPr>
            <a:r>
              <a:rPr lang="en-US" sz="3150">
                <a:solidFill>
                  <a:srgbClr val="FBF9F5"/>
                </a:solidFill>
                <a:latin typeface="Montserrat"/>
                <a:ea typeface="Montserrat"/>
                <a:cs typeface="Montserrat"/>
                <a:sym typeface="Montserrat"/>
              </a:rPr>
              <a:t>BÁO CÁO BÀI TẬP LỚN CÁ NHÂN</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29111" r="-29111"/>
            </a:stretch>
          </a:blipFill>
        </p:spPr>
        <p:txBody>
          <a:bodyPr/>
          <a:lstStyle/>
          <a:p>
            <a:endParaRPr lang="en-US"/>
          </a:p>
        </p:txBody>
      </p:sp>
      <p:grpSp>
        <p:nvGrpSpPr>
          <p:cNvPr id="3" name="Group 3"/>
          <p:cNvGrpSpPr/>
          <p:nvPr/>
        </p:nvGrpSpPr>
        <p:grpSpPr>
          <a:xfrm>
            <a:off x="-1865205" y="1029596"/>
            <a:ext cx="13728683" cy="1538847"/>
            <a:chOff x="0" y="0"/>
            <a:chExt cx="18304911" cy="2051796"/>
          </a:xfrm>
        </p:grpSpPr>
        <p:sp>
          <p:nvSpPr>
            <p:cNvPr id="4" name="Freeform 4"/>
            <p:cNvSpPr/>
            <p:nvPr/>
          </p:nvSpPr>
          <p:spPr>
            <a:xfrm>
              <a:off x="3930612" y="448429"/>
              <a:ext cx="1167430" cy="1256529"/>
            </a:xfrm>
            <a:custGeom>
              <a:avLst/>
              <a:gdLst/>
              <a:ahLst/>
              <a:cxnLst/>
              <a:rect l="l" t="t" r="r" b="b"/>
              <a:pathLst>
                <a:path w="1167430" h="1256529">
                  <a:moveTo>
                    <a:pt x="0" y="0"/>
                  </a:moveTo>
                  <a:lnTo>
                    <a:pt x="1167430" y="0"/>
                  </a:lnTo>
                  <a:lnTo>
                    <a:pt x="1167430" y="1256529"/>
                  </a:lnTo>
                  <a:lnTo>
                    <a:pt x="0" y="12565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0" y="0"/>
              <a:ext cx="18304911" cy="2051796"/>
              <a:chOff x="0" y="0"/>
              <a:chExt cx="2720264" cy="304914"/>
            </a:xfrm>
          </p:grpSpPr>
          <p:sp>
            <p:nvSpPr>
              <p:cNvPr id="6" name="Freeform 6"/>
              <p:cNvSpPr/>
              <p:nvPr/>
            </p:nvSpPr>
            <p:spPr>
              <a:xfrm>
                <a:off x="0" y="0"/>
                <a:ext cx="2720264" cy="304914"/>
              </a:xfrm>
              <a:custGeom>
                <a:avLst/>
                <a:gdLst/>
                <a:ahLst/>
                <a:cxnLst/>
                <a:rect l="l" t="t" r="r" b="b"/>
                <a:pathLst>
                  <a:path w="2720264" h="304914">
                    <a:moveTo>
                      <a:pt x="74957" y="0"/>
                    </a:moveTo>
                    <a:lnTo>
                      <a:pt x="2645307" y="0"/>
                    </a:lnTo>
                    <a:cubicBezTo>
                      <a:pt x="2686704" y="0"/>
                      <a:pt x="2720264" y="33559"/>
                      <a:pt x="2720264" y="74957"/>
                    </a:cubicBezTo>
                    <a:lnTo>
                      <a:pt x="2720264" y="229957"/>
                    </a:lnTo>
                    <a:cubicBezTo>
                      <a:pt x="2720264" y="249837"/>
                      <a:pt x="2712367" y="268903"/>
                      <a:pt x="2698310" y="282960"/>
                    </a:cubicBezTo>
                    <a:cubicBezTo>
                      <a:pt x="2684252" y="297017"/>
                      <a:pt x="2665187" y="304914"/>
                      <a:pt x="2645307" y="304914"/>
                    </a:cubicBezTo>
                    <a:lnTo>
                      <a:pt x="74957" y="304914"/>
                    </a:lnTo>
                    <a:cubicBezTo>
                      <a:pt x="55077" y="304914"/>
                      <a:pt x="36011" y="297017"/>
                      <a:pt x="21954" y="282960"/>
                    </a:cubicBezTo>
                    <a:cubicBezTo>
                      <a:pt x="7897" y="268903"/>
                      <a:pt x="0" y="249837"/>
                      <a:pt x="0" y="229957"/>
                    </a:cubicBezTo>
                    <a:lnTo>
                      <a:pt x="0" y="74957"/>
                    </a:lnTo>
                    <a:cubicBezTo>
                      <a:pt x="0" y="55077"/>
                      <a:pt x="7897" y="36011"/>
                      <a:pt x="21954" y="21954"/>
                    </a:cubicBezTo>
                    <a:cubicBezTo>
                      <a:pt x="36011" y="7897"/>
                      <a:pt x="55077" y="0"/>
                      <a:pt x="74957"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7" name="TextBox 7"/>
              <p:cNvSpPr txBox="1"/>
              <p:nvPr/>
            </p:nvSpPr>
            <p:spPr>
              <a:xfrm>
                <a:off x="0" y="-38100"/>
                <a:ext cx="2720264" cy="343014"/>
              </a:xfrm>
              <a:prstGeom prst="rect">
                <a:avLst/>
              </a:prstGeom>
            </p:spPr>
            <p:txBody>
              <a:bodyPr lIns="50800" tIns="50800" rIns="50800" bIns="50800" rtlCol="0" anchor="ctr"/>
              <a:lstStyle/>
              <a:p>
                <a:pPr algn="ctr">
                  <a:lnSpc>
                    <a:spcPts val="2660"/>
                  </a:lnSpc>
                  <a:spcBef>
                    <a:spcPct val="0"/>
                  </a:spcBef>
                </a:pPr>
                <a:endParaRPr/>
              </a:p>
            </p:txBody>
          </p:sp>
        </p:grpSp>
        <p:sp>
          <p:nvSpPr>
            <p:cNvPr id="8" name="TextBox 8"/>
            <p:cNvSpPr txBox="1"/>
            <p:nvPr/>
          </p:nvSpPr>
          <p:spPr>
            <a:xfrm>
              <a:off x="5987090" y="586915"/>
              <a:ext cx="8357737" cy="947799"/>
            </a:xfrm>
            <a:prstGeom prst="rect">
              <a:avLst/>
            </a:prstGeom>
          </p:spPr>
          <p:txBody>
            <a:bodyPr lIns="0" tIns="0" rIns="0" bIns="0" rtlCol="0" anchor="t">
              <a:spAutoFit/>
            </a:bodyPr>
            <a:lstStyle/>
            <a:p>
              <a:pPr marL="0" lvl="0" indent="0" algn="just">
                <a:lnSpc>
                  <a:spcPts val="5464"/>
                </a:lnSpc>
                <a:spcBef>
                  <a:spcPct val="0"/>
                </a:spcBef>
              </a:pPr>
              <a:r>
                <a:rPr lang="en-US" sz="5013" b="1" spc="-195">
                  <a:solidFill>
                    <a:srgbClr val="FBF9F5"/>
                  </a:solidFill>
                  <a:latin typeface="Montserrat Bold"/>
                  <a:ea typeface="Montserrat Bold"/>
                  <a:cs typeface="Montserrat Bold"/>
                  <a:sym typeface="Montserrat Bold"/>
                </a:rPr>
                <a:t>Chức năng chính</a:t>
              </a:r>
            </a:p>
          </p:txBody>
        </p:sp>
      </p:grpSp>
      <p:grpSp>
        <p:nvGrpSpPr>
          <p:cNvPr id="9" name="Group 9"/>
          <p:cNvGrpSpPr/>
          <p:nvPr/>
        </p:nvGrpSpPr>
        <p:grpSpPr>
          <a:xfrm>
            <a:off x="10023891" y="4197473"/>
            <a:ext cx="2868216" cy="3431738"/>
            <a:chOff x="0" y="0"/>
            <a:chExt cx="3824288" cy="4575650"/>
          </a:xfrm>
        </p:grpSpPr>
        <p:sp>
          <p:nvSpPr>
            <p:cNvPr id="10" name="Freeform 10"/>
            <p:cNvSpPr/>
            <p:nvPr/>
          </p:nvSpPr>
          <p:spPr>
            <a:xfrm>
              <a:off x="963318" y="0"/>
              <a:ext cx="1897652" cy="2626508"/>
            </a:xfrm>
            <a:custGeom>
              <a:avLst/>
              <a:gdLst/>
              <a:ahLst/>
              <a:cxnLst/>
              <a:rect l="l" t="t" r="r" b="b"/>
              <a:pathLst>
                <a:path w="1897652" h="2626508">
                  <a:moveTo>
                    <a:pt x="0" y="0"/>
                  </a:moveTo>
                  <a:lnTo>
                    <a:pt x="1897652" y="0"/>
                  </a:lnTo>
                  <a:lnTo>
                    <a:pt x="1897652" y="2626508"/>
                  </a:lnTo>
                  <a:lnTo>
                    <a:pt x="0" y="2626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0" y="3197700"/>
              <a:ext cx="3824288" cy="13779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Đăng tin tuyển dụng</a:t>
              </a:r>
            </a:p>
          </p:txBody>
        </p:sp>
      </p:grpSp>
      <p:grpSp>
        <p:nvGrpSpPr>
          <p:cNvPr id="22" name="Group 21">
            <a:extLst>
              <a:ext uri="{FF2B5EF4-FFF2-40B4-BE49-F238E27FC236}">
                <a16:creationId xmlns:a16="http://schemas.microsoft.com/office/drawing/2014/main" id="{AFE3B08E-13A7-C2F9-61A2-32B4275B0A08}"/>
              </a:ext>
            </a:extLst>
          </p:cNvPr>
          <p:cNvGrpSpPr/>
          <p:nvPr/>
        </p:nvGrpSpPr>
        <p:grpSpPr>
          <a:xfrm>
            <a:off x="1358097" y="4492447"/>
            <a:ext cx="4227493" cy="3140957"/>
            <a:chOff x="1358097" y="4492447"/>
            <a:chExt cx="4227493" cy="3140957"/>
          </a:xfrm>
        </p:grpSpPr>
        <p:sp>
          <p:nvSpPr>
            <p:cNvPr id="13" name="Freeform 13"/>
            <p:cNvSpPr/>
            <p:nvPr/>
          </p:nvSpPr>
          <p:spPr>
            <a:xfrm>
              <a:off x="2731535" y="4492447"/>
              <a:ext cx="1480618" cy="1480618"/>
            </a:xfrm>
            <a:custGeom>
              <a:avLst/>
              <a:gdLst/>
              <a:ahLst/>
              <a:cxnLst/>
              <a:rect l="l" t="t" r="r" b="b"/>
              <a:pathLst>
                <a:path w="1974157" h="1974157">
                  <a:moveTo>
                    <a:pt x="0" y="0"/>
                  </a:moveTo>
                  <a:lnTo>
                    <a:pt x="1974157" y="0"/>
                  </a:lnTo>
                  <a:lnTo>
                    <a:pt x="1974157" y="1974157"/>
                  </a:lnTo>
                  <a:lnTo>
                    <a:pt x="0" y="19741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TextBox 14"/>
            <p:cNvSpPr txBox="1"/>
            <p:nvPr/>
          </p:nvSpPr>
          <p:spPr>
            <a:xfrm>
              <a:off x="1358097" y="6595748"/>
              <a:ext cx="4227493" cy="1037656"/>
            </a:xfrm>
            <a:prstGeom prst="rect">
              <a:avLst/>
            </a:prstGeom>
          </p:spPr>
          <p:txBody>
            <a:bodyPr wrap="square"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Tìm kiếm công việc</a:t>
              </a:r>
            </a:p>
            <a:p>
              <a:pPr algn="ctr">
                <a:lnSpc>
                  <a:spcPts val="4200"/>
                </a:lnSpc>
              </a:pPr>
              <a:r>
                <a:rPr lang="en-US" sz="3000">
                  <a:solidFill>
                    <a:srgbClr val="FBF9F5"/>
                  </a:solidFill>
                  <a:latin typeface="Montserrat"/>
                  <a:ea typeface="Montserrat"/>
                  <a:cs typeface="Montserrat"/>
                  <a:sym typeface="Montserrat"/>
                </a:rPr>
                <a:t>phù hợp</a:t>
              </a:r>
            </a:p>
          </p:txBody>
        </p:sp>
      </p:grpSp>
      <p:grpSp>
        <p:nvGrpSpPr>
          <p:cNvPr id="15" name="Group 15"/>
          <p:cNvGrpSpPr/>
          <p:nvPr/>
        </p:nvGrpSpPr>
        <p:grpSpPr>
          <a:xfrm>
            <a:off x="6244809" y="4231041"/>
            <a:ext cx="2868216" cy="3398169"/>
            <a:chOff x="0" y="0"/>
            <a:chExt cx="3824288" cy="4530892"/>
          </a:xfrm>
        </p:grpSpPr>
        <p:sp>
          <p:nvSpPr>
            <p:cNvPr id="16" name="Freeform 16"/>
            <p:cNvSpPr/>
            <p:nvPr/>
          </p:nvSpPr>
          <p:spPr>
            <a:xfrm>
              <a:off x="822968" y="0"/>
              <a:ext cx="2178352" cy="2581750"/>
            </a:xfrm>
            <a:custGeom>
              <a:avLst/>
              <a:gdLst/>
              <a:ahLst/>
              <a:cxnLst/>
              <a:rect l="l" t="t" r="r" b="b"/>
              <a:pathLst>
                <a:path w="2178352" h="2581750">
                  <a:moveTo>
                    <a:pt x="0" y="0"/>
                  </a:moveTo>
                  <a:lnTo>
                    <a:pt x="2178352" y="0"/>
                  </a:lnTo>
                  <a:lnTo>
                    <a:pt x="2178352" y="2581750"/>
                  </a:lnTo>
                  <a:lnTo>
                    <a:pt x="0" y="25817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TextBox 17"/>
            <p:cNvSpPr txBox="1"/>
            <p:nvPr/>
          </p:nvSpPr>
          <p:spPr>
            <a:xfrm>
              <a:off x="0" y="3152942"/>
              <a:ext cx="3824288" cy="1377950"/>
            </a:xfrm>
            <a:prstGeom prst="rect">
              <a:avLst/>
            </a:prstGeom>
          </p:spPr>
          <p:txBody>
            <a:bodyPr lIns="0" tIns="0" rIns="0" bIns="0" rtlCol="0" anchor="t">
              <a:spAutoFit/>
            </a:bodyPr>
            <a:lstStyle/>
            <a:p>
              <a:pPr algn="just">
                <a:lnSpc>
                  <a:spcPts val="4200"/>
                </a:lnSpc>
              </a:pPr>
              <a:r>
                <a:rPr lang="en-US" sz="3000">
                  <a:solidFill>
                    <a:srgbClr val="FBF9F5"/>
                  </a:solidFill>
                  <a:latin typeface="Montserrat"/>
                  <a:ea typeface="Montserrat"/>
                  <a:cs typeface="Montserrat"/>
                  <a:sym typeface="Montserrat"/>
                </a:rPr>
                <a:t>Gợi ý công việc</a:t>
              </a:r>
            </a:p>
            <a:p>
              <a:pPr algn="ctr">
                <a:lnSpc>
                  <a:spcPts val="4200"/>
                </a:lnSpc>
              </a:pPr>
              <a:r>
                <a:rPr lang="en-US" sz="3000">
                  <a:solidFill>
                    <a:srgbClr val="FBF9F5"/>
                  </a:solidFill>
                  <a:latin typeface="Montserrat"/>
                  <a:ea typeface="Montserrat"/>
                  <a:cs typeface="Montserrat"/>
                  <a:sym typeface="Montserrat"/>
                </a:rPr>
                <a:t>theo kỹ năng</a:t>
              </a:r>
            </a:p>
          </p:txBody>
        </p:sp>
      </p:grpSp>
      <p:grpSp>
        <p:nvGrpSpPr>
          <p:cNvPr id="18" name="Group 18"/>
          <p:cNvGrpSpPr/>
          <p:nvPr/>
        </p:nvGrpSpPr>
        <p:grpSpPr>
          <a:xfrm>
            <a:off x="13126868" y="4313935"/>
            <a:ext cx="4227493" cy="3315275"/>
            <a:chOff x="0" y="0"/>
            <a:chExt cx="5636657" cy="4420367"/>
          </a:xfrm>
        </p:grpSpPr>
        <p:sp>
          <p:nvSpPr>
            <p:cNvPr id="19" name="Freeform 19"/>
            <p:cNvSpPr/>
            <p:nvPr/>
          </p:nvSpPr>
          <p:spPr>
            <a:xfrm>
              <a:off x="1712242" y="0"/>
              <a:ext cx="2212173" cy="2212173"/>
            </a:xfrm>
            <a:custGeom>
              <a:avLst/>
              <a:gdLst/>
              <a:ahLst/>
              <a:cxnLst/>
              <a:rect l="l" t="t" r="r" b="b"/>
              <a:pathLst>
                <a:path w="2212173" h="2212173">
                  <a:moveTo>
                    <a:pt x="0" y="0"/>
                  </a:moveTo>
                  <a:lnTo>
                    <a:pt x="2212173" y="0"/>
                  </a:lnTo>
                  <a:lnTo>
                    <a:pt x="2212173" y="2212173"/>
                  </a:lnTo>
                  <a:lnTo>
                    <a:pt x="0" y="22121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0" name="TextBox 20"/>
            <p:cNvSpPr txBox="1"/>
            <p:nvPr/>
          </p:nvSpPr>
          <p:spPr>
            <a:xfrm>
              <a:off x="0" y="3042417"/>
              <a:ext cx="5636657" cy="13779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Xây dựng</a:t>
              </a:r>
            </a:p>
            <a:p>
              <a:pPr algn="ctr">
                <a:lnSpc>
                  <a:spcPts val="4200"/>
                </a:lnSpc>
              </a:pPr>
              <a:r>
                <a:rPr lang="en-US" sz="3000">
                  <a:solidFill>
                    <a:srgbClr val="FBF9F5"/>
                  </a:solidFill>
                  <a:latin typeface="Montserrat"/>
                  <a:ea typeface="Montserrat"/>
                  <a:cs typeface="Montserrat"/>
                  <a:sym typeface="Montserrat"/>
                </a:rPr>
                <a:t>thương hiệu cá nhân</a:t>
              </a: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grpSp>
        <p:nvGrpSpPr>
          <p:cNvPr id="2" name="Group 2"/>
          <p:cNvGrpSpPr/>
          <p:nvPr/>
        </p:nvGrpSpPr>
        <p:grpSpPr>
          <a:xfrm>
            <a:off x="7955825" y="1028700"/>
            <a:ext cx="15408328" cy="1539743"/>
            <a:chOff x="0" y="0"/>
            <a:chExt cx="20544437" cy="2052990"/>
          </a:xfrm>
        </p:grpSpPr>
        <p:grpSp>
          <p:nvGrpSpPr>
            <p:cNvPr id="3" name="Group 3"/>
            <p:cNvGrpSpPr/>
            <p:nvPr/>
          </p:nvGrpSpPr>
          <p:grpSpPr>
            <a:xfrm>
              <a:off x="0" y="0"/>
              <a:ext cx="20544437" cy="2052990"/>
              <a:chOff x="0" y="0"/>
              <a:chExt cx="3051300" cy="304914"/>
            </a:xfrm>
          </p:grpSpPr>
          <p:sp>
            <p:nvSpPr>
              <p:cNvPr id="4" name="Freeform 4"/>
              <p:cNvSpPr/>
              <p:nvPr/>
            </p:nvSpPr>
            <p:spPr>
              <a:xfrm>
                <a:off x="0" y="0"/>
                <a:ext cx="3051300" cy="304914"/>
              </a:xfrm>
              <a:custGeom>
                <a:avLst/>
                <a:gdLst/>
                <a:ahLst/>
                <a:cxnLst/>
                <a:rect l="l" t="t" r="r" b="b"/>
                <a:pathLst>
                  <a:path w="3051300" h="304914">
                    <a:moveTo>
                      <a:pt x="66825" y="0"/>
                    </a:moveTo>
                    <a:lnTo>
                      <a:pt x="2984475" y="0"/>
                    </a:lnTo>
                    <a:cubicBezTo>
                      <a:pt x="3002198" y="0"/>
                      <a:pt x="3019195" y="7040"/>
                      <a:pt x="3031727" y="19573"/>
                    </a:cubicBezTo>
                    <a:cubicBezTo>
                      <a:pt x="3044259" y="32105"/>
                      <a:pt x="3051300" y="49102"/>
                      <a:pt x="3051300" y="66825"/>
                    </a:cubicBezTo>
                    <a:lnTo>
                      <a:pt x="3051300" y="238089"/>
                    </a:lnTo>
                    <a:cubicBezTo>
                      <a:pt x="3051300" y="255812"/>
                      <a:pt x="3044259" y="272810"/>
                      <a:pt x="3031727" y="285342"/>
                    </a:cubicBezTo>
                    <a:cubicBezTo>
                      <a:pt x="3019195" y="297874"/>
                      <a:pt x="3002198" y="304914"/>
                      <a:pt x="2984475" y="304914"/>
                    </a:cubicBezTo>
                    <a:lnTo>
                      <a:pt x="66825" y="304914"/>
                    </a:lnTo>
                    <a:cubicBezTo>
                      <a:pt x="49102" y="304914"/>
                      <a:pt x="32105" y="297874"/>
                      <a:pt x="19573" y="285342"/>
                    </a:cubicBezTo>
                    <a:cubicBezTo>
                      <a:pt x="7040" y="272810"/>
                      <a:pt x="0" y="255812"/>
                      <a:pt x="0" y="238089"/>
                    </a:cubicBezTo>
                    <a:lnTo>
                      <a:pt x="0" y="66825"/>
                    </a:lnTo>
                    <a:cubicBezTo>
                      <a:pt x="0" y="49102"/>
                      <a:pt x="7040" y="32105"/>
                      <a:pt x="19573" y="19573"/>
                    </a:cubicBezTo>
                    <a:cubicBezTo>
                      <a:pt x="32105" y="7040"/>
                      <a:pt x="49102" y="0"/>
                      <a:pt x="66825"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5" name="TextBox 5"/>
              <p:cNvSpPr txBox="1"/>
              <p:nvPr/>
            </p:nvSpPr>
            <p:spPr>
              <a:xfrm>
                <a:off x="0" y="-38100"/>
                <a:ext cx="3051300" cy="343014"/>
              </a:xfrm>
              <a:prstGeom prst="rect">
                <a:avLst/>
              </a:prstGeom>
            </p:spPr>
            <p:txBody>
              <a:bodyPr lIns="50800" tIns="50800" rIns="50800" bIns="50800" rtlCol="0" anchor="ctr"/>
              <a:lstStyle/>
              <a:p>
                <a:pPr algn="ctr">
                  <a:lnSpc>
                    <a:spcPts val="2660"/>
                  </a:lnSpc>
                  <a:spcBef>
                    <a:spcPct val="0"/>
                  </a:spcBef>
                </a:pPr>
                <a:endParaRPr/>
              </a:p>
            </p:txBody>
          </p:sp>
        </p:grpSp>
        <p:sp>
          <p:nvSpPr>
            <p:cNvPr id="6" name="Freeform 6"/>
            <p:cNvSpPr/>
            <p:nvPr/>
          </p:nvSpPr>
          <p:spPr>
            <a:xfrm>
              <a:off x="559478" y="411505"/>
              <a:ext cx="1168109" cy="1242669"/>
            </a:xfrm>
            <a:custGeom>
              <a:avLst/>
              <a:gdLst/>
              <a:ahLst/>
              <a:cxnLst/>
              <a:rect l="l" t="t" r="r" b="b"/>
              <a:pathLst>
                <a:path w="1168109" h="1242669">
                  <a:moveTo>
                    <a:pt x="0" y="0"/>
                  </a:moveTo>
                  <a:lnTo>
                    <a:pt x="1168109" y="0"/>
                  </a:lnTo>
                  <a:lnTo>
                    <a:pt x="1168109" y="1242670"/>
                  </a:lnTo>
                  <a:lnTo>
                    <a:pt x="0" y="1242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2622795" y="660930"/>
              <a:ext cx="8362603" cy="948384"/>
            </a:xfrm>
            <a:prstGeom prst="rect">
              <a:avLst/>
            </a:prstGeom>
          </p:spPr>
          <p:txBody>
            <a:bodyPr lIns="0" tIns="0" rIns="0" bIns="0" rtlCol="0" anchor="t">
              <a:spAutoFit/>
            </a:bodyPr>
            <a:lstStyle/>
            <a:p>
              <a:pPr marL="0" lvl="0" indent="0" algn="just">
                <a:lnSpc>
                  <a:spcPts val="5467"/>
                </a:lnSpc>
                <a:spcBef>
                  <a:spcPct val="0"/>
                </a:spcBef>
              </a:pPr>
              <a:r>
                <a:rPr lang="en-US" sz="5016" b="1" spc="-195">
                  <a:solidFill>
                    <a:srgbClr val="FBF9F5"/>
                  </a:solidFill>
                  <a:latin typeface="Montserrat Bold"/>
                  <a:ea typeface="Montserrat Bold"/>
                  <a:cs typeface="Montserrat Bold"/>
                  <a:sym typeface="Montserrat Bold"/>
                </a:rPr>
                <a:t>Quy trình xử lý</a:t>
              </a:r>
            </a:p>
          </p:txBody>
        </p:sp>
      </p:grpSp>
      <p:sp>
        <p:nvSpPr>
          <p:cNvPr id="8" name="TextBox 8"/>
          <p:cNvSpPr txBox="1"/>
          <p:nvPr/>
        </p:nvSpPr>
        <p:spPr>
          <a:xfrm>
            <a:off x="1028700" y="3230732"/>
            <a:ext cx="16230600" cy="854075"/>
          </a:xfrm>
          <a:prstGeom prst="rect">
            <a:avLst/>
          </a:prstGeom>
        </p:spPr>
        <p:txBody>
          <a:bodyPr lIns="0" tIns="0" rIns="0" bIns="0" rtlCol="0" anchor="t">
            <a:spAutoFit/>
          </a:bodyPr>
          <a:lstStyle/>
          <a:p>
            <a:pPr algn="just">
              <a:lnSpc>
                <a:spcPts val="7000"/>
              </a:lnSpc>
            </a:pPr>
            <a:r>
              <a:rPr lang="en-US" sz="5000" b="1">
                <a:solidFill>
                  <a:srgbClr val="FBF9F5"/>
                </a:solidFill>
                <a:latin typeface="Montserrat Bold"/>
                <a:ea typeface="Montserrat Bold"/>
                <a:cs typeface="Montserrat Bold"/>
                <a:sym typeface="Montserrat Bold"/>
              </a:rPr>
              <a:t>Nghiệp vụ: </a:t>
            </a:r>
            <a:r>
              <a:rPr lang="en-US" sz="5000">
                <a:solidFill>
                  <a:srgbClr val="FBF9F5"/>
                </a:solidFill>
                <a:latin typeface="Montserrat"/>
                <a:ea typeface="Montserrat"/>
                <a:cs typeface="Montserrat"/>
                <a:sym typeface="Montserrat"/>
              </a:rPr>
              <a:t>Tìm kiếm việc làm</a:t>
            </a:r>
          </a:p>
        </p:txBody>
      </p:sp>
      <p:grpSp>
        <p:nvGrpSpPr>
          <p:cNvPr id="9" name="Group 9"/>
          <p:cNvGrpSpPr/>
          <p:nvPr/>
        </p:nvGrpSpPr>
        <p:grpSpPr>
          <a:xfrm>
            <a:off x="1028700" y="5238862"/>
            <a:ext cx="3576952" cy="1897533"/>
            <a:chOff x="0" y="0"/>
            <a:chExt cx="4769270" cy="2530044"/>
          </a:xfrm>
        </p:grpSpPr>
        <p:grpSp>
          <p:nvGrpSpPr>
            <p:cNvPr id="10" name="Group 10"/>
            <p:cNvGrpSpPr/>
            <p:nvPr/>
          </p:nvGrpSpPr>
          <p:grpSpPr>
            <a:xfrm>
              <a:off x="0" y="0"/>
              <a:ext cx="4769270" cy="2530044"/>
              <a:chOff x="0" y="0"/>
              <a:chExt cx="942078" cy="499762"/>
            </a:xfrm>
          </p:grpSpPr>
          <p:sp>
            <p:nvSpPr>
              <p:cNvPr id="11" name="Freeform 11"/>
              <p:cNvSpPr/>
              <p:nvPr/>
            </p:nvSpPr>
            <p:spPr>
              <a:xfrm>
                <a:off x="0" y="0"/>
                <a:ext cx="942078" cy="499762"/>
              </a:xfrm>
              <a:custGeom>
                <a:avLst/>
                <a:gdLst/>
                <a:ahLst/>
                <a:cxnLst/>
                <a:rect l="l" t="t" r="r" b="b"/>
                <a:pathLst>
                  <a:path w="942078" h="499762">
                    <a:moveTo>
                      <a:pt x="110384" y="0"/>
                    </a:moveTo>
                    <a:lnTo>
                      <a:pt x="831694" y="0"/>
                    </a:lnTo>
                    <a:cubicBezTo>
                      <a:pt x="860970" y="0"/>
                      <a:pt x="889046" y="11630"/>
                      <a:pt x="909747" y="32331"/>
                    </a:cubicBezTo>
                    <a:cubicBezTo>
                      <a:pt x="930448" y="53032"/>
                      <a:pt x="942078" y="81108"/>
                      <a:pt x="942078" y="110384"/>
                    </a:cubicBezTo>
                    <a:lnTo>
                      <a:pt x="942078" y="389378"/>
                    </a:lnTo>
                    <a:cubicBezTo>
                      <a:pt x="942078" y="418653"/>
                      <a:pt x="930448" y="446730"/>
                      <a:pt x="909747" y="467431"/>
                    </a:cubicBezTo>
                    <a:cubicBezTo>
                      <a:pt x="889046" y="488132"/>
                      <a:pt x="860970" y="499762"/>
                      <a:pt x="831694" y="499762"/>
                    </a:cubicBezTo>
                    <a:lnTo>
                      <a:pt x="110384" y="499762"/>
                    </a:lnTo>
                    <a:cubicBezTo>
                      <a:pt x="81108" y="499762"/>
                      <a:pt x="53032" y="488132"/>
                      <a:pt x="32331" y="467431"/>
                    </a:cubicBezTo>
                    <a:cubicBezTo>
                      <a:pt x="11630" y="446730"/>
                      <a:pt x="0" y="418653"/>
                      <a:pt x="0" y="389378"/>
                    </a:cubicBezTo>
                    <a:lnTo>
                      <a:pt x="0" y="110384"/>
                    </a:lnTo>
                    <a:cubicBezTo>
                      <a:pt x="0" y="81108"/>
                      <a:pt x="11630" y="53032"/>
                      <a:pt x="32331" y="32331"/>
                    </a:cubicBezTo>
                    <a:cubicBezTo>
                      <a:pt x="53032" y="11630"/>
                      <a:pt x="81108" y="0"/>
                      <a:pt x="110384" y="0"/>
                    </a:cubicBezTo>
                    <a:close/>
                  </a:path>
                </a:pathLst>
              </a:custGeom>
              <a:solidFill>
                <a:srgbClr val="000000">
                  <a:alpha val="0"/>
                </a:srgbClr>
              </a:solidFill>
              <a:ln w="47625" cap="rnd">
                <a:solidFill>
                  <a:srgbClr val="FFFFFF"/>
                </a:solidFill>
                <a:prstDash val="solid"/>
                <a:round/>
              </a:ln>
            </p:spPr>
            <p:txBody>
              <a:bodyPr/>
              <a:lstStyle/>
              <a:p>
                <a:endParaRPr lang="en-US"/>
              </a:p>
            </p:txBody>
          </p:sp>
          <p:sp>
            <p:nvSpPr>
              <p:cNvPr id="12" name="TextBox 12"/>
              <p:cNvSpPr txBox="1"/>
              <p:nvPr/>
            </p:nvSpPr>
            <p:spPr>
              <a:xfrm>
                <a:off x="0" y="-28575"/>
                <a:ext cx="942078" cy="528337"/>
              </a:xfrm>
              <a:prstGeom prst="rect">
                <a:avLst/>
              </a:prstGeom>
            </p:spPr>
            <p:txBody>
              <a:bodyPr lIns="50800" tIns="50800" rIns="50800" bIns="50800" rtlCol="0" anchor="ctr"/>
              <a:lstStyle/>
              <a:p>
                <a:pPr algn="ctr">
                  <a:lnSpc>
                    <a:spcPts val="2005"/>
                  </a:lnSpc>
                </a:pPr>
                <a:endParaRPr/>
              </a:p>
            </p:txBody>
          </p:sp>
        </p:grpSp>
        <p:sp>
          <p:nvSpPr>
            <p:cNvPr id="13" name="TextBox 13"/>
            <p:cNvSpPr txBox="1"/>
            <p:nvPr/>
          </p:nvSpPr>
          <p:spPr>
            <a:xfrm>
              <a:off x="145507" y="572872"/>
              <a:ext cx="4478256" cy="13779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Truy cập trang web chính thức</a:t>
              </a:r>
            </a:p>
          </p:txBody>
        </p:sp>
      </p:grpSp>
      <p:sp>
        <p:nvSpPr>
          <p:cNvPr id="14" name="AutoShape 14"/>
          <p:cNvSpPr/>
          <p:nvPr/>
        </p:nvSpPr>
        <p:spPr>
          <a:xfrm>
            <a:off x="4605652" y="6187628"/>
            <a:ext cx="1071161" cy="0"/>
          </a:xfrm>
          <a:prstGeom prst="line">
            <a:avLst/>
          </a:prstGeom>
          <a:ln w="95250" cap="flat">
            <a:solidFill>
              <a:srgbClr val="FFFFFF"/>
            </a:solidFill>
            <a:prstDash val="solid"/>
            <a:headEnd type="none" w="sm" len="sm"/>
            <a:tailEnd type="arrow" w="med" len="sm"/>
          </a:ln>
        </p:spPr>
        <p:txBody>
          <a:bodyPr/>
          <a:lstStyle/>
          <a:p>
            <a:endParaRPr lang="en-US"/>
          </a:p>
        </p:txBody>
      </p:sp>
      <p:grpSp>
        <p:nvGrpSpPr>
          <p:cNvPr id="15" name="Group 15"/>
          <p:cNvGrpSpPr/>
          <p:nvPr/>
        </p:nvGrpSpPr>
        <p:grpSpPr>
          <a:xfrm>
            <a:off x="5676813" y="5238862"/>
            <a:ext cx="3467187" cy="1897533"/>
            <a:chOff x="0" y="0"/>
            <a:chExt cx="4622916" cy="2530044"/>
          </a:xfrm>
        </p:grpSpPr>
        <p:grpSp>
          <p:nvGrpSpPr>
            <p:cNvPr id="16" name="Group 16"/>
            <p:cNvGrpSpPr/>
            <p:nvPr/>
          </p:nvGrpSpPr>
          <p:grpSpPr>
            <a:xfrm>
              <a:off x="0" y="0"/>
              <a:ext cx="4622916" cy="2530044"/>
              <a:chOff x="0" y="0"/>
              <a:chExt cx="913169" cy="499762"/>
            </a:xfrm>
          </p:grpSpPr>
          <p:sp>
            <p:nvSpPr>
              <p:cNvPr id="17" name="Freeform 17"/>
              <p:cNvSpPr/>
              <p:nvPr/>
            </p:nvSpPr>
            <p:spPr>
              <a:xfrm>
                <a:off x="0" y="0"/>
                <a:ext cx="913169" cy="499762"/>
              </a:xfrm>
              <a:custGeom>
                <a:avLst/>
                <a:gdLst/>
                <a:ahLst/>
                <a:cxnLst/>
                <a:rect l="l" t="t" r="r" b="b"/>
                <a:pathLst>
                  <a:path w="913169" h="499762">
                    <a:moveTo>
                      <a:pt x="113878" y="0"/>
                    </a:moveTo>
                    <a:lnTo>
                      <a:pt x="799290" y="0"/>
                    </a:lnTo>
                    <a:cubicBezTo>
                      <a:pt x="862183" y="0"/>
                      <a:pt x="913169" y="50985"/>
                      <a:pt x="913169" y="113878"/>
                    </a:cubicBezTo>
                    <a:lnTo>
                      <a:pt x="913169" y="385883"/>
                    </a:lnTo>
                    <a:cubicBezTo>
                      <a:pt x="913169" y="448777"/>
                      <a:pt x="862183" y="499762"/>
                      <a:pt x="799290" y="499762"/>
                    </a:cubicBezTo>
                    <a:lnTo>
                      <a:pt x="113878" y="499762"/>
                    </a:lnTo>
                    <a:cubicBezTo>
                      <a:pt x="50985" y="499762"/>
                      <a:pt x="0" y="448777"/>
                      <a:pt x="0" y="385883"/>
                    </a:cubicBezTo>
                    <a:lnTo>
                      <a:pt x="0" y="113878"/>
                    </a:lnTo>
                    <a:cubicBezTo>
                      <a:pt x="0" y="50985"/>
                      <a:pt x="50985" y="0"/>
                      <a:pt x="113878" y="0"/>
                    </a:cubicBezTo>
                    <a:close/>
                  </a:path>
                </a:pathLst>
              </a:custGeom>
              <a:solidFill>
                <a:srgbClr val="000000">
                  <a:alpha val="0"/>
                </a:srgbClr>
              </a:solidFill>
              <a:ln w="47625" cap="rnd">
                <a:solidFill>
                  <a:srgbClr val="FFFFFF"/>
                </a:solidFill>
                <a:prstDash val="solid"/>
                <a:round/>
              </a:ln>
            </p:spPr>
            <p:txBody>
              <a:bodyPr/>
              <a:lstStyle/>
              <a:p>
                <a:endParaRPr lang="en-US"/>
              </a:p>
            </p:txBody>
          </p:sp>
          <p:sp>
            <p:nvSpPr>
              <p:cNvPr id="18" name="TextBox 18"/>
              <p:cNvSpPr txBox="1"/>
              <p:nvPr/>
            </p:nvSpPr>
            <p:spPr>
              <a:xfrm>
                <a:off x="0" y="-28575"/>
                <a:ext cx="913169" cy="528337"/>
              </a:xfrm>
              <a:prstGeom prst="rect">
                <a:avLst/>
              </a:prstGeom>
            </p:spPr>
            <p:txBody>
              <a:bodyPr lIns="50800" tIns="50800" rIns="50800" bIns="50800" rtlCol="0" anchor="ctr"/>
              <a:lstStyle/>
              <a:p>
                <a:pPr marL="0" lvl="0" indent="0" algn="ctr">
                  <a:lnSpc>
                    <a:spcPts val="2005"/>
                  </a:lnSpc>
                  <a:spcBef>
                    <a:spcPct val="0"/>
                  </a:spcBef>
                </a:pPr>
                <a:endParaRPr/>
              </a:p>
            </p:txBody>
          </p:sp>
        </p:grpSp>
        <p:sp>
          <p:nvSpPr>
            <p:cNvPr id="19" name="TextBox 19"/>
            <p:cNvSpPr txBox="1"/>
            <p:nvPr/>
          </p:nvSpPr>
          <p:spPr>
            <a:xfrm>
              <a:off x="396428" y="572872"/>
              <a:ext cx="3830060" cy="13779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Tìm kiếm theo </a:t>
              </a:r>
            </a:p>
            <a:p>
              <a:pPr algn="ctr">
                <a:lnSpc>
                  <a:spcPts val="4200"/>
                </a:lnSpc>
              </a:pPr>
              <a:r>
                <a:rPr lang="en-US" sz="3000">
                  <a:solidFill>
                    <a:srgbClr val="FBF9F5"/>
                  </a:solidFill>
                  <a:latin typeface="Montserrat"/>
                  <a:ea typeface="Montserrat"/>
                  <a:cs typeface="Montserrat"/>
                  <a:sym typeface="Montserrat"/>
                </a:rPr>
                <a:t>“Từ khóa”</a:t>
              </a:r>
            </a:p>
          </p:txBody>
        </p:sp>
      </p:grpSp>
      <p:grpSp>
        <p:nvGrpSpPr>
          <p:cNvPr id="20" name="Group 20"/>
          <p:cNvGrpSpPr/>
          <p:nvPr/>
        </p:nvGrpSpPr>
        <p:grpSpPr>
          <a:xfrm>
            <a:off x="10315125" y="5238862"/>
            <a:ext cx="6771451" cy="1897533"/>
            <a:chOff x="0" y="0"/>
            <a:chExt cx="9028602" cy="2530044"/>
          </a:xfrm>
        </p:grpSpPr>
        <p:grpSp>
          <p:nvGrpSpPr>
            <p:cNvPr id="21" name="Group 21"/>
            <p:cNvGrpSpPr/>
            <p:nvPr/>
          </p:nvGrpSpPr>
          <p:grpSpPr>
            <a:xfrm>
              <a:off x="0" y="0"/>
              <a:ext cx="9028602" cy="2530044"/>
              <a:chOff x="0" y="0"/>
              <a:chExt cx="1783427" cy="499762"/>
            </a:xfrm>
          </p:grpSpPr>
          <p:sp>
            <p:nvSpPr>
              <p:cNvPr id="22" name="Freeform 22"/>
              <p:cNvSpPr/>
              <p:nvPr/>
            </p:nvSpPr>
            <p:spPr>
              <a:xfrm>
                <a:off x="0" y="0"/>
                <a:ext cx="1783428" cy="499762"/>
              </a:xfrm>
              <a:custGeom>
                <a:avLst/>
                <a:gdLst/>
                <a:ahLst/>
                <a:cxnLst/>
                <a:rect l="l" t="t" r="r" b="b"/>
                <a:pathLst>
                  <a:path w="1783428" h="499762">
                    <a:moveTo>
                      <a:pt x="58309" y="0"/>
                    </a:moveTo>
                    <a:lnTo>
                      <a:pt x="1725118" y="0"/>
                    </a:lnTo>
                    <a:cubicBezTo>
                      <a:pt x="1757322" y="0"/>
                      <a:pt x="1783428" y="26106"/>
                      <a:pt x="1783428" y="58309"/>
                    </a:cubicBezTo>
                    <a:lnTo>
                      <a:pt x="1783428" y="441453"/>
                    </a:lnTo>
                    <a:cubicBezTo>
                      <a:pt x="1783428" y="473656"/>
                      <a:pt x="1757322" y="499762"/>
                      <a:pt x="1725118" y="499762"/>
                    </a:cubicBezTo>
                    <a:lnTo>
                      <a:pt x="58309" y="499762"/>
                    </a:lnTo>
                    <a:cubicBezTo>
                      <a:pt x="42845" y="499762"/>
                      <a:pt x="28013" y="493618"/>
                      <a:pt x="17078" y="482683"/>
                    </a:cubicBezTo>
                    <a:cubicBezTo>
                      <a:pt x="6143" y="471748"/>
                      <a:pt x="0" y="456917"/>
                      <a:pt x="0" y="441453"/>
                    </a:cubicBezTo>
                    <a:lnTo>
                      <a:pt x="0" y="58309"/>
                    </a:lnTo>
                    <a:cubicBezTo>
                      <a:pt x="0" y="26106"/>
                      <a:pt x="26106" y="0"/>
                      <a:pt x="58309" y="0"/>
                    </a:cubicBezTo>
                    <a:close/>
                  </a:path>
                </a:pathLst>
              </a:custGeom>
              <a:solidFill>
                <a:srgbClr val="000000">
                  <a:alpha val="0"/>
                </a:srgbClr>
              </a:solidFill>
              <a:ln w="47625" cap="rnd">
                <a:solidFill>
                  <a:srgbClr val="FFFFFF"/>
                </a:solidFill>
                <a:prstDash val="solid"/>
                <a:round/>
              </a:ln>
            </p:spPr>
            <p:txBody>
              <a:bodyPr/>
              <a:lstStyle/>
              <a:p>
                <a:endParaRPr lang="en-US"/>
              </a:p>
            </p:txBody>
          </p:sp>
          <p:sp>
            <p:nvSpPr>
              <p:cNvPr id="23" name="TextBox 23"/>
              <p:cNvSpPr txBox="1"/>
              <p:nvPr/>
            </p:nvSpPr>
            <p:spPr>
              <a:xfrm>
                <a:off x="0" y="-28575"/>
                <a:ext cx="1783427" cy="528337"/>
              </a:xfrm>
              <a:prstGeom prst="rect">
                <a:avLst/>
              </a:prstGeom>
            </p:spPr>
            <p:txBody>
              <a:bodyPr lIns="50800" tIns="50800" rIns="50800" bIns="50800" rtlCol="0" anchor="ctr"/>
              <a:lstStyle/>
              <a:p>
                <a:pPr marL="0" lvl="0" indent="0" algn="ctr">
                  <a:lnSpc>
                    <a:spcPts val="2005"/>
                  </a:lnSpc>
                  <a:spcBef>
                    <a:spcPct val="0"/>
                  </a:spcBef>
                </a:pPr>
                <a:endParaRPr/>
              </a:p>
            </p:txBody>
          </p:sp>
        </p:grpSp>
        <p:sp>
          <p:nvSpPr>
            <p:cNvPr id="24" name="TextBox 24"/>
            <p:cNvSpPr txBox="1"/>
            <p:nvPr/>
          </p:nvSpPr>
          <p:spPr>
            <a:xfrm>
              <a:off x="446622" y="572872"/>
              <a:ext cx="8135358" cy="13779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Kết quả hiển thị danh sách các công việc dựa trên từ khóa</a:t>
              </a:r>
            </a:p>
          </p:txBody>
        </p:sp>
      </p:grpSp>
      <p:sp>
        <p:nvSpPr>
          <p:cNvPr id="25" name="AutoShape 25"/>
          <p:cNvSpPr/>
          <p:nvPr/>
        </p:nvSpPr>
        <p:spPr>
          <a:xfrm>
            <a:off x="9144000" y="6187628"/>
            <a:ext cx="1171125" cy="0"/>
          </a:xfrm>
          <a:prstGeom prst="line">
            <a:avLst/>
          </a:prstGeom>
          <a:ln w="95250" cap="flat">
            <a:solidFill>
              <a:srgbClr val="FFFFFF"/>
            </a:solidFill>
            <a:prstDash val="solid"/>
            <a:headEnd type="none" w="sm" len="sm"/>
            <a:tailEnd type="arrow" w="med" len="sm"/>
          </a:ln>
        </p:spPr>
        <p:txBody>
          <a:bodyPr/>
          <a:lstStyle/>
          <a:p>
            <a:endParaRPr lang="en-US"/>
          </a:p>
        </p:txBody>
      </p:sp>
      <p:sp>
        <p:nvSpPr>
          <p:cNvPr id="26" name="TextBox 26"/>
          <p:cNvSpPr txBox="1"/>
          <p:nvPr/>
        </p:nvSpPr>
        <p:spPr>
          <a:xfrm>
            <a:off x="5062814" y="5505540"/>
            <a:ext cx="156838" cy="539115"/>
          </a:xfrm>
          <a:prstGeom prst="rect">
            <a:avLst/>
          </a:prstGeom>
        </p:spPr>
        <p:txBody>
          <a:bodyPr lIns="0" tIns="0" rIns="0" bIns="0" rtlCol="0" anchor="t">
            <a:spAutoFit/>
          </a:bodyPr>
          <a:lstStyle/>
          <a:p>
            <a:pPr algn="ctr">
              <a:lnSpc>
                <a:spcPts val="4409"/>
              </a:lnSpc>
            </a:pPr>
            <a:r>
              <a:rPr lang="en-US" sz="3150" b="1">
                <a:solidFill>
                  <a:srgbClr val="FBF9F5"/>
                </a:solidFill>
                <a:latin typeface="Montserrat Bold"/>
                <a:ea typeface="Montserrat Bold"/>
                <a:cs typeface="Montserrat Bold"/>
                <a:sym typeface="Montserrat Bold"/>
              </a:rPr>
              <a:t>1</a:t>
            </a:r>
          </a:p>
        </p:txBody>
      </p:sp>
      <p:sp>
        <p:nvSpPr>
          <p:cNvPr id="27" name="TextBox 27"/>
          <p:cNvSpPr txBox="1"/>
          <p:nvPr/>
        </p:nvSpPr>
        <p:spPr>
          <a:xfrm>
            <a:off x="9611528" y="5505540"/>
            <a:ext cx="236068" cy="539115"/>
          </a:xfrm>
          <a:prstGeom prst="rect">
            <a:avLst/>
          </a:prstGeom>
        </p:spPr>
        <p:txBody>
          <a:bodyPr lIns="0" tIns="0" rIns="0" bIns="0" rtlCol="0" anchor="t">
            <a:spAutoFit/>
          </a:bodyPr>
          <a:lstStyle/>
          <a:p>
            <a:pPr algn="ctr">
              <a:lnSpc>
                <a:spcPts val="4409"/>
              </a:lnSpc>
            </a:pPr>
            <a:r>
              <a:rPr lang="en-US" sz="3150" b="1">
                <a:solidFill>
                  <a:srgbClr val="FBF9F5"/>
                </a:solidFill>
                <a:latin typeface="Montserrat Bold"/>
                <a:ea typeface="Montserrat Bold"/>
                <a:cs typeface="Montserrat Bold"/>
                <a:sym typeface="Montserrat Bold"/>
              </a:rPr>
              <a:t>2</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grpSp>
        <p:nvGrpSpPr>
          <p:cNvPr id="2" name="Group 2"/>
          <p:cNvGrpSpPr/>
          <p:nvPr/>
        </p:nvGrpSpPr>
        <p:grpSpPr>
          <a:xfrm>
            <a:off x="7955825" y="1028700"/>
            <a:ext cx="15408328" cy="1539743"/>
            <a:chOff x="0" y="0"/>
            <a:chExt cx="20544437" cy="2052990"/>
          </a:xfrm>
        </p:grpSpPr>
        <p:grpSp>
          <p:nvGrpSpPr>
            <p:cNvPr id="3" name="Group 3"/>
            <p:cNvGrpSpPr/>
            <p:nvPr/>
          </p:nvGrpSpPr>
          <p:grpSpPr>
            <a:xfrm>
              <a:off x="0" y="0"/>
              <a:ext cx="20544437" cy="2052990"/>
              <a:chOff x="0" y="0"/>
              <a:chExt cx="3051300" cy="304914"/>
            </a:xfrm>
          </p:grpSpPr>
          <p:sp>
            <p:nvSpPr>
              <p:cNvPr id="4" name="Freeform 4"/>
              <p:cNvSpPr/>
              <p:nvPr/>
            </p:nvSpPr>
            <p:spPr>
              <a:xfrm>
                <a:off x="0" y="0"/>
                <a:ext cx="3051300" cy="304914"/>
              </a:xfrm>
              <a:custGeom>
                <a:avLst/>
                <a:gdLst/>
                <a:ahLst/>
                <a:cxnLst/>
                <a:rect l="l" t="t" r="r" b="b"/>
                <a:pathLst>
                  <a:path w="3051300" h="304914">
                    <a:moveTo>
                      <a:pt x="66825" y="0"/>
                    </a:moveTo>
                    <a:lnTo>
                      <a:pt x="2984475" y="0"/>
                    </a:lnTo>
                    <a:cubicBezTo>
                      <a:pt x="3002198" y="0"/>
                      <a:pt x="3019195" y="7040"/>
                      <a:pt x="3031727" y="19573"/>
                    </a:cubicBezTo>
                    <a:cubicBezTo>
                      <a:pt x="3044259" y="32105"/>
                      <a:pt x="3051300" y="49102"/>
                      <a:pt x="3051300" y="66825"/>
                    </a:cubicBezTo>
                    <a:lnTo>
                      <a:pt x="3051300" y="238089"/>
                    </a:lnTo>
                    <a:cubicBezTo>
                      <a:pt x="3051300" y="255812"/>
                      <a:pt x="3044259" y="272810"/>
                      <a:pt x="3031727" y="285342"/>
                    </a:cubicBezTo>
                    <a:cubicBezTo>
                      <a:pt x="3019195" y="297874"/>
                      <a:pt x="3002198" y="304914"/>
                      <a:pt x="2984475" y="304914"/>
                    </a:cubicBezTo>
                    <a:lnTo>
                      <a:pt x="66825" y="304914"/>
                    </a:lnTo>
                    <a:cubicBezTo>
                      <a:pt x="49102" y="304914"/>
                      <a:pt x="32105" y="297874"/>
                      <a:pt x="19573" y="285342"/>
                    </a:cubicBezTo>
                    <a:cubicBezTo>
                      <a:pt x="7040" y="272810"/>
                      <a:pt x="0" y="255812"/>
                      <a:pt x="0" y="238089"/>
                    </a:cubicBezTo>
                    <a:lnTo>
                      <a:pt x="0" y="66825"/>
                    </a:lnTo>
                    <a:cubicBezTo>
                      <a:pt x="0" y="49102"/>
                      <a:pt x="7040" y="32105"/>
                      <a:pt x="19573" y="19573"/>
                    </a:cubicBezTo>
                    <a:cubicBezTo>
                      <a:pt x="32105" y="7040"/>
                      <a:pt x="49102" y="0"/>
                      <a:pt x="66825"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5" name="TextBox 5"/>
              <p:cNvSpPr txBox="1"/>
              <p:nvPr/>
            </p:nvSpPr>
            <p:spPr>
              <a:xfrm>
                <a:off x="0" y="-38100"/>
                <a:ext cx="3051300" cy="343014"/>
              </a:xfrm>
              <a:prstGeom prst="rect">
                <a:avLst/>
              </a:prstGeom>
            </p:spPr>
            <p:txBody>
              <a:bodyPr lIns="50800" tIns="50800" rIns="50800" bIns="50800" rtlCol="0" anchor="ctr"/>
              <a:lstStyle/>
              <a:p>
                <a:pPr algn="ctr">
                  <a:lnSpc>
                    <a:spcPts val="2660"/>
                  </a:lnSpc>
                  <a:spcBef>
                    <a:spcPct val="0"/>
                  </a:spcBef>
                </a:pPr>
                <a:endParaRPr/>
              </a:p>
            </p:txBody>
          </p:sp>
        </p:grpSp>
        <p:sp>
          <p:nvSpPr>
            <p:cNvPr id="6" name="Freeform 6"/>
            <p:cNvSpPr/>
            <p:nvPr/>
          </p:nvSpPr>
          <p:spPr>
            <a:xfrm>
              <a:off x="559478" y="411505"/>
              <a:ext cx="1168109" cy="1242669"/>
            </a:xfrm>
            <a:custGeom>
              <a:avLst/>
              <a:gdLst/>
              <a:ahLst/>
              <a:cxnLst/>
              <a:rect l="l" t="t" r="r" b="b"/>
              <a:pathLst>
                <a:path w="1168109" h="1242669">
                  <a:moveTo>
                    <a:pt x="0" y="0"/>
                  </a:moveTo>
                  <a:lnTo>
                    <a:pt x="1168109" y="0"/>
                  </a:lnTo>
                  <a:lnTo>
                    <a:pt x="1168109" y="1242670"/>
                  </a:lnTo>
                  <a:lnTo>
                    <a:pt x="0" y="1242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2622795" y="660930"/>
              <a:ext cx="8362603" cy="948384"/>
            </a:xfrm>
            <a:prstGeom prst="rect">
              <a:avLst/>
            </a:prstGeom>
          </p:spPr>
          <p:txBody>
            <a:bodyPr lIns="0" tIns="0" rIns="0" bIns="0" rtlCol="0" anchor="t">
              <a:spAutoFit/>
            </a:bodyPr>
            <a:lstStyle/>
            <a:p>
              <a:pPr marL="0" lvl="0" indent="0" algn="just">
                <a:lnSpc>
                  <a:spcPts val="5467"/>
                </a:lnSpc>
                <a:spcBef>
                  <a:spcPct val="0"/>
                </a:spcBef>
              </a:pPr>
              <a:r>
                <a:rPr lang="en-US" sz="5016" b="1" spc="-195">
                  <a:solidFill>
                    <a:srgbClr val="FBF9F5"/>
                  </a:solidFill>
                  <a:latin typeface="Montserrat Bold"/>
                  <a:ea typeface="Montserrat Bold"/>
                  <a:cs typeface="Montserrat Bold"/>
                  <a:sym typeface="Montserrat Bold"/>
                </a:rPr>
                <a:t>Quy trình xử lý</a:t>
              </a:r>
            </a:p>
          </p:txBody>
        </p:sp>
      </p:grpSp>
      <p:sp>
        <p:nvSpPr>
          <p:cNvPr id="8" name="TextBox 8"/>
          <p:cNvSpPr txBox="1"/>
          <p:nvPr/>
        </p:nvSpPr>
        <p:spPr>
          <a:xfrm>
            <a:off x="1028700" y="3230732"/>
            <a:ext cx="15524035" cy="854075"/>
          </a:xfrm>
          <a:prstGeom prst="rect">
            <a:avLst/>
          </a:prstGeom>
        </p:spPr>
        <p:txBody>
          <a:bodyPr lIns="0" tIns="0" rIns="0" bIns="0" rtlCol="0" anchor="t">
            <a:spAutoFit/>
          </a:bodyPr>
          <a:lstStyle/>
          <a:p>
            <a:pPr algn="just">
              <a:lnSpc>
                <a:spcPts val="7000"/>
              </a:lnSpc>
            </a:pPr>
            <a:r>
              <a:rPr lang="en-US" sz="5000" b="1">
                <a:solidFill>
                  <a:srgbClr val="FBF9F5"/>
                </a:solidFill>
                <a:latin typeface="Montserrat Bold"/>
                <a:ea typeface="Montserrat Bold"/>
                <a:cs typeface="Montserrat Bold"/>
                <a:sym typeface="Montserrat Bold"/>
              </a:rPr>
              <a:t>Nghiệp vụ: </a:t>
            </a:r>
            <a:r>
              <a:rPr lang="en-US" sz="5000">
                <a:solidFill>
                  <a:srgbClr val="FBF9F5"/>
                </a:solidFill>
                <a:latin typeface="Montserrat"/>
                <a:ea typeface="Montserrat"/>
                <a:cs typeface="Montserrat"/>
                <a:sym typeface="Montserrat"/>
              </a:rPr>
              <a:t>Đăng tin tuyển dụng</a:t>
            </a:r>
          </a:p>
        </p:txBody>
      </p:sp>
      <p:grpSp>
        <p:nvGrpSpPr>
          <p:cNvPr id="9" name="Group 9"/>
          <p:cNvGrpSpPr/>
          <p:nvPr/>
        </p:nvGrpSpPr>
        <p:grpSpPr>
          <a:xfrm>
            <a:off x="1028700" y="4859746"/>
            <a:ext cx="3576952" cy="1897533"/>
            <a:chOff x="0" y="0"/>
            <a:chExt cx="4769270" cy="2530044"/>
          </a:xfrm>
        </p:grpSpPr>
        <p:grpSp>
          <p:nvGrpSpPr>
            <p:cNvPr id="10" name="Group 10"/>
            <p:cNvGrpSpPr/>
            <p:nvPr/>
          </p:nvGrpSpPr>
          <p:grpSpPr>
            <a:xfrm>
              <a:off x="0" y="0"/>
              <a:ext cx="4769270" cy="2530044"/>
              <a:chOff x="0" y="0"/>
              <a:chExt cx="942078" cy="499762"/>
            </a:xfrm>
          </p:grpSpPr>
          <p:sp>
            <p:nvSpPr>
              <p:cNvPr id="11" name="Freeform 11"/>
              <p:cNvSpPr/>
              <p:nvPr/>
            </p:nvSpPr>
            <p:spPr>
              <a:xfrm>
                <a:off x="0" y="0"/>
                <a:ext cx="942078" cy="499762"/>
              </a:xfrm>
              <a:custGeom>
                <a:avLst/>
                <a:gdLst/>
                <a:ahLst/>
                <a:cxnLst/>
                <a:rect l="l" t="t" r="r" b="b"/>
                <a:pathLst>
                  <a:path w="942078" h="499762">
                    <a:moveTo>
                      <a:pt x="110384" y="0"/>
                    </a:moveTo>
                    <a:lnTo>
                      <a:pt x="831694" y="0"/>
                    </a:lnTo>
                    <a:cubicBezTo>
                      <a:pt x="860970" y="0"/>
                      <a:pt x="889046" y="11630"/>
                      <a:pt x="909747" y="32331"/>
                    </a:cubicBezTo>
                    <a:cubicBezTo>
                      <a:pt x="930448" y="53032"/>
                      <a:pt x="942078" y="81108"/>
                      <a:pt x="942078" y="110384"/>
                    </a:cubicBezTo>
                    <a:lnTo>
                      <a:pt x="942078" y="389378"/>
                    </a:lnTo>
                    <a:cubicBezTo>
                      <a:pt x="942078" y="418653"/>
                      <a:pt x="930448" y="446730"/>
                      <a:pt x="909747" y="467431"/>
                    </a:cubicBezTo>
                    <a:cubicBezTo>
                      <a:pt x="889046" y="488132"/>
                      <a:pt x="860970" y="499762"/>
                      <a:pt x="831694" y="499762"/>
                    </a:cubicBezTo>
                    <a:lnTo>
                      <a:pt x="110384" y="499762"/>
                    </a:lnTo>
                    <a:cubicBezTo>
                      <a:pt x="81108" y="499762"/>
                      <a:pt x="53032" y="488132"/>
                      <a:pt x="32331" y="467431"/>
                    </a:cubicBezTo>
                    <a:cubicBezTo>
                      <a:pt x="11630" y="446730"/>
                      <a:pt x="0" y="418653"/>
                      <a:pt x="0" y="389378"/>
                    </a:cubicBezTo>
                    <a:lnTo>
                      <a:pt x="0" y="110384"/>
                    </a:lnTo>
                    <a:cubicBezTo>
                      <a:pt x="0" y="81108"/>
                      <a:pt x="11630" y="53032"/>
                      <a:pt x="32331" y="32331"/>
                    </a:cubicBezTo>
                    <a:cubicBezTo>
                      <a:pt x="53032" y="11630"/>
                      <a:pt x="81108" y="0"/>
                      <a:pt x="110384" y="0"/>
                    </a:cubicBezTo>
                    <a:close/>
                  </a:path>
                </a:pathLst>
              </a:custGeom>
              <a:solidFill>
                <a:srgbClr val="000000">
                  <a:alpha val="0"/>
                </a:srgbClr>
              </a:solidFill>
              <a:ln w="47625" cap="rnd">
                <a:solidFill>
                  <a:srgbClr val="FFFFFF"/>
                </a:solidFill>
                <a:prstDash val="solid"/>
                <a:round/>
              </a:ln>
            </p:spPr>
            <p:txBody>
              <a:bodyPr/>
              <a:lstStyle/>
              <a:p>
                <a:endParaRPr lang="en-US"/>
              </a:p>
            </p:txBody>
          </p:sp>
          <p:sp>
            <p:nvSpPr>
              <p:cNvPr id="12" name="TextBox 12"/>
              <p:cNvSpPr txBox="1"/>
              <p:nvPr/>
            </p:nvSpPr>
            <p:spPr>
              <a:xfrm>
                <a:off x="0" y="-28575"/>
                <a:ext cx="942078" cy="528337"/>
              </a:xfrm>
              <a:prstGeom prst="rect">
                <a:avLst/>
              </a:prstGeom>
            </p:spPr>
            <p:txBody>
              <a:bodyPr lIns="50800" tIns="50800" rIns="50800" bIns="50800" rtlCol="0" anchor="ctr"/>
              <a:lstStyle/>
              <a:p>
                <a:pPr marL="0" lvl="0" indent="0" algn="ctr">
                  <a:lnSpc>
                    <a:spcPts val="2005"/>
                  </a:lnSpc>
                  <a:spcBef>
                    <a:spcPct val="0"/>
                  </a:spcBef>
                </a:pPr>
                <a:endParaRPr/>
              </a:p>
            </p:txBody>
          </p:sp>
        </p:grpSp>
        <p:sp>
          <p:nvSpPr>
            <p:cNvPr id="13" name="TextBox 13"/>
            <p:cNvSpPr txBox="1"/>
            <p:nvPr/>
          </p:nvSpPr>
          <p:spPr>
            <a:xfrm>
              <a:off x="145507" y="572872"/>
              <a:ext cx="4478256" cy="13779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Truy cập trang web chính thức</a:t>
              </a:r>
            </a:p>
          </p:txBody>
        </p:sp>
      </p:grpSp>
      <p:grpSp>
        <p:nvGrpSpPr>
          <p:cNvPr id="14" name="Group 14"/>
          <p:cNvGrpSpPr/>
          <p:nvPr/>
        </p:nvGrpSpPr>
        <p:grpSpPr>
          <a:xfrm>
            <a:off x="7002241" y="4859746"/>
            <a:ext cx="3576952" cy="1897533"/>
            <a:chOff x="0" y="0"/>
            <a:chExt cx="4769270" cy="2530044"/>
          </a:xfrm>
        </p:grpSpPr>
        <p:grpSp>
          <p:nvGrpSpPr>
            <p:cNvPr id="15" name="Group 15"/>
            <p:cNvGrpSpPr/>
            <p:nvPr/>
          </p:nvGrpSpPr>
          <p:grpSpPr>
            <a:xfrm>
              <a:off x="0" y="0"/>
              <a:ext cx="4769270" cy="2530044"/>
              <a:chOff x="0" y="0"/>
              <a:chExt cx="942078" cy="499762"/>
            </a:xfrm>
          </p:grpSpPr>
          <p:sp>
            <p:nvSpPr>
              <p:cNvPr id="16" name="Freeform 16"/>
              <p:cNvSpPr/>
              <p:nvPr/>
            </p:nvSpPr>
            <p:spPr>
              <a:xfrm>
                <a:off x="0" y="0"/>
                <a:ext cx="942078" cy="499762"/>
              </a:xfrm>
              <a:custGeom>
                <a:avLst/>
                <a:gdLst/>
                <a:ahLst/>
                <a:cxnLst/>
                <a:rect l="l" t="t" r="r" b="b"/>
                <a:pathLst>
                  <a:path w="942078" h="499762">
                    <a:moveTo>
                      <a:pt x="110384" y="0"/>
                    </a:moveTo>
                    <a:lnTo>
                      <a:pt x="831694" y="0"/>
                    </a:lnTo>
                    <a:cubicBezTo>
                      <a:pt x="860970" y="0"/>
                      <a:pt x="889046" y="11630"/>
                      <a:pt x="909747" y="32331"/>
                    </a:cubicBezTo>
                    <a:cubicBezTo>
                      <a:pt x="930448" y="53032"/>
                      <a:pt x="942078" y="81108"/>
                      <a:pt x="942078" y="110384"/>
                    </a:cubicBezTo>
                    <a:lnTo>
                      <a:pt x="942078" y="389378"/>
                    </a:lnTo>
                    <a:cubicBezTo>
                      <a:pt x="942078" y="418653"/>
                      <a:pt x="930448" y="446730"/>
                      <a:pt x="909747" y="467431"/>
                    </a:cubicBezTo>
                    <a:cubicBezTo>
                      <a:pt x="889046" y="488132"/>
                      <a:pt x="860970" y="499762"/>
                      <a:pt x="831694" y="499762"/>
                    </a:cubicBezTo>
                    <a:lnTo>
                      <a:pt x="110384" y="499762"/>
                    </a:lnTo>
                    <a:cubicBezTo>
                      <a:pt x="81108" y="499762"/>
                      <a:pt x="53032" y="488132"/>
                      <a:pt x="32331" y="467431"/>
                    </a:cubicBezTo>
                    <a:cubicBezTo>
                      <a:pt x="11630" y="446730"/>
                      <a:pt x="0" y="418653"/>
                      <a:pt x="0" y="389378"/>
                    </a:cubicBezTo>
                    <a:lnTo>
                      <a:pt x="0" y="110384"/>
                    </a:lnTo>
                    <a:cubicBezTo>
                      <a:pt x="0" y="81108"/>
                      <a:pt x="11630" y="53032"/>
                      <a:pt x="32331" y="32331"/>
                    </a:cubicBezTo>
                    <a:cubicBezTo>
                      <a:pt x="53032" y="11630"/>
                      <a:pt x="81108" y="0"/>
                      <a:pt x="110384" y="0"/>
                    </a:cubicBezTo>
                    <a:close/>
                  </a:path>
                </a:pathLst>
              </a:custGeom>
              <a:solidFill>
                <a:srgbClr val="000000">
                  <a:alpha val="0"/>
                </a:srgbClr>
              </a:solidFill>
              <a:ln w="47625" cap="rnd">
                <a:solidFill>
                  <a:srgbClr val="FFFFFF"/>
                </a:solidFill>
                <a:prstDash val="solid"/>
                <a:round/>
              </a:ln>
            </p:spPr>
            <p:txBody>
              <a:bodyPr/>
              <a:lstStyle/>
              <a:p>
                <a:endParaRPr lang="en-US"/>
              </a:p>
            </p:txBody>
          </p:sp>
          <p:sp>
            <p:nvSpPr>
              <p:cNvPr id="17" name="TextBox 17"/>
              <p:cNvSpPr txBox="1"/>
              <p:nvPr/>
            </p:nvSpPr>
            <p:spPr>
              <a:xfrm>
                <a:off x="0" y="-28575"/>
                <a:ext cx="942078" cy="528337"/>
              </a:xfrm>
              <a:prstGeom prst="rect">
                <a:avLst/>
              </a:prstGeom>
            </p:spPr>
            <p:txBody>
              <a:bodyPr lIns="50800" tIns="50800" rIns="50800" bIns="50800" rtlCol="0" anchor="ctr"/>
              <a:lstStyle/>
              <a:p>
                <a:pPr marL="0" lvl="0" indent="0" algn="ctr">
                  <a:lnSpc>
                    <a:spcPts val="2005"/>
                  </a:lnSpc>
                  <a:spcBef>
                    <a:spcPct val="0"/>
                  </a:spcBef>
                </a:pPr>
                <a:endParaRPr/>
              </a:p>
            </p:txBody>
          </p:sp>
        </p:grpSp>
        <p:sp>
          <p:nvSpPr>
            <p:cNvPr id="18" name="TextBox 18"/>
            <p:cNvSpPr txBox="1"/>
            <p:nvPr/>
          </p:nvSpPr>
          <p:spPr>
            <a:xfrm>
              <a:off x="145507" y="572872"/>
              <a:ext cx="4478256" cy="13779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Đăng nhập</a:t>
              </a:r>
            </a:p>
            <a:p>
              <a:pPr algn="ctr">
                <a:lnSpc>
                  <a:spcPts val="4200"/>
                </a:lnSpc>
              </a:pPr>
              <a:r>
                <a:rPr lang="en-US" sz="3000">
                  <a:solidFill>
                    <a:srgbClr val="FBF9F5"/>
                  </a:solidFill>
                  <a:latin typeface="Montserrat"/>
                  <a:ea typeface="Montserrat"/>
                  <a:cs typeface="Montserrat"/>
                  <a:sym typeface="Montserrat"/>
                </a:rPr>
                <a:t>thành công</a:t>
              </a:r>
            </a:p>
          </p:txBody>
        </p:sp>
      </p:grpSp>
      <p:grpSp>
        <p:nvGrpSpPr>
          <p:cNvPr id="19" name="Group 19"/>
          <p:cNvGrpSpPr/>
          <p:nvPr/>
        </p:nvGrpSpPr>
        <p:grpSpPr>
          <a:xfrm>
            <a:off x="13002114" y="4859746"/>
            <a:ext cx="4257186" cy="1897533"/>
            <a:chOff x="0" y="0"/>
            <a:chExt cx="5676248" cy="2530044"/>
          </a:xfrm>
        </p:grpSpPr>
        <p:grpSp>
          <p:nvGrpSpPr>
            <p:cNvPr id="20" name="Group 20"/>
            <p:cNvGrpSpPr/>
            <p:nvPr/>
          </p:nvGrpSpPr>
          <p:grpSpPr>
            <a:xfrm>
              <a:off x="0" y="0"/>
              <a:ext cx="5676248" cy="2530044"/>
              <a:chOff x="0" y="0"/>
              <a:chExt cx="1121234" cy="499762"/>
            </a:xfrm>
          </p:grpSpPr>
          <p:sp>
            <p:nvSpPr>
              <p:cNvPr id="21" name="Freeform 21"/>
              <p:cNvSpPr/>
              <p:nvPr/>
            </p:nvSpPr>
            <p:spPr>
              <a:xfrm>
                <a:off x="0" y="0"/>
                <a:ext cx="1121234" cy="499762"/>
              </a:xfrm>
              <a:custGeom>
                <a:avLst/>
                <a:gdLst/>
                <a:ahLst/>
                <a:cxnLst/>
                <a:rect l="l" t="t" r="r" b="b"/>
                <a:pathLst>
                  <a:path w="1121234" h="499762">
                    <a:moveTo>
                      <a:pt x="92746" y="0"/>
                    </a:moveTo>
                    <a:lnTo>
                      <a:pt x="1028488" y="0"/>
                    </a:lnTo>
                    <a:cubicBezTo>
                      <a:pt x="1079710" y="0"/>
                      <a:pt x="1121234" y="41524"/>
                      <a:pt x="1121234" y="92746"/>
                    </a:cubicBezTo>
                    <a:lnTo>
                      <a:pt x="1121234" y="407015"/>
                    </a:lnTo>
                    <a:cubicBezTo>
                      <a:pt x="1121234" y="458238"/>
                      <a:pt x="1079710" y="499762"/>
                      <a:pt x="1028488" y="499762"/>
                    </a:cubicBezTo>
                    <a:lnTo>
                      <a:pt x="92746" y="499762"/>
                    </a:lnTo>
                    <a:cubicBezTo>
                      <a:pt x="41524" y="499762"/>
                      <a:pt x="0" y="458238"/>
                      <a:pt x="0" y="407015"/>
                    </a:cubicBezTo>
                    <a:lnTo>
                      <a:pt x="0" y="92746"/>
                    </a:lnTo>
                    <a:cubicBezTo>
                      <a:pt x="0" y="41524"/>
                      <a:pt x="41524" y="0"/>
                      <a:pt x="92746" y="0"/>
                    </a:cubicBezTo>
                    <a:close/>
                  </a:path>
                </a:pathLst>
              </a:custGeom>
              <a:solidFill>
                <a:srgbClr val="000000">
                  <a:alpha val="0"/>
                </a:srgbClr>
              </a:solidFill>
              <a:ln w="47625" cap="rnd">
                <a:solidFill>
                  <a:srgbClr val="FFFFFF"/>
                </a:solidFill>
                <a:prstDash val="solid"/>
                <a:round/>
              </a:ln>
            </p:spPr>
            <p:txBody>
              <a:bodyPr/>
              <a:lstStyle/>
              <a:p>
                <a:endParaRPr lang="en-US"/>
              </a:p>
            </p:txBody>
          </p:sp>
          <p:sp>
            <p:nvSpPr>
              <p:cNvPr id="22" name="TextBox 22"/>
              <p:cNvSpPr txBox="1"/>
              <p:nvPr/>
            </p:nvSpPr>
            <p:spPr>
              <a:xfrm>
                <a:off x="0" y="-28575"/>
                <a:ext cx="1121234" cy="528337"/>
              </a:xfrm>
              <a:prstGeom prst="rect">
                <a:avLst/>
              </a:prstGeom>
            </p:spPr>
            <p:txBody>
              <a:bodyPr lIns="50800" tIns="50800" rIns="50800" bIns="50800" rtlCol="0" anchor="ctr"/>
              <a:lstStyle/>
              <a:p>
                <a:pPr marL="0" lvl="0" indent="0" algn="ctr">
                  <a:lnSpc>
                    <a:spcPts val="2005"/>
                  </a:lnSpc>
                  <a:spcBef>
                    <a:spcPct val="0"/>
                  </a:spcBef>
                </a:pPr>
                <a:endParaRPr/>
              </a:p>
            </p:txBody>
          </p:sp>
        </p:grpSp>
        <p:sp>
          <p:nvSpPr>
            <p:cNvPr id="23" name="TextBox 23"/>
            <p:cNvSpPr txBox="1"/>
            <p:nvPr/>
          </p:nvSpPr>
          <p:spPr>
            <a:xfrm>
              <a:off x="173178" y="572872"/>
              <a:ext cx="5329892" cy="13779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Bấm “Quản lý tin tuyển dụng”</a:t>
              </a:r>
            </a:p>
          </p:txBody>
        </p:sp>
      </p:grpSp>
      <p:grpSp>
        <p:nvGrpSpPr>
          <p:cNvPr id="24" name="Group 24"/>
          <p:cNvGrpSpPr/>
          <p:nvPr/>
        </p:nvGrpSpPr>
        <p:grpSpPr>
          <a:xfrm>
            <a:off x="13002114" y="7898395"/>
            <a:ext cx="4257186" cy="1364133"/>
            <a:chOff x="0" y="0"/>
            <a:chExt cx="1121234" cy="359278"/>
          </a:xfrm>
        </p:grpSpPr>
        <p:sp>
          <p:nvSpPr>
            <p:cNvPr id="25" name="Freeform 25"/>
            <p:cNvSpPr/>
            <p:nvPr/>
          </p:nvSpPr>
          <p:spPr>
            <a:xfrm>
              <a:off x="0" y="0"/>
              <a:ext cx="1121234" cy="359278"/>
            </a:xfrm>
            <a:custGeom>
              <a:avLst/>
              <a:gdLst/>
              <a:ahLst/>
              <a:cxnLst/>
              <a:rect l="l" t="t" r="r" b="b"/>
              <a:pathLst>
                <a:path w="1121234" h="359278">
                  <a:moveTo>
                    <a:pt x="92746" y="0"/>
                  </a:moveTo>
                  <a:lnTo>
                    <a:pt x="1028488" y="0"/>
                  </a:lnTo>
                  <a:cubicBezTo>
                    <a:pt x="1079710" y="0"/>
                    <a:pt x="1121234" y="41524"/>
                    <a:pt x="1121234" y="92746"/>
                  </a:cubicBezTo>
                  <a:lnTo>
                    <a:pt x="1121234" y="266532"/>
                  </a:lnTo>
                  <a:cubicBezTo>
                    <a:pt x="1121234" y="317754"/>
                    <a:pt x="1079710" y="359278"/>
                    <a:pt x="1028488" y="359278"/>
                  </a:cubicBezTo>
                  <a:lnTo>
                    <a:pt x="92746" y="359278"/>
                  </a:lnTo>
                  <a:cubicBezTo>
                    <a:pt x="41524" y="359278"/>
                    <a:pt x="0" y="317754"/>
                    <a:pt x="0" y="266532"/>
                  </a:cubicBezTo>
                  <a:lnTo>
                    <a:pt x="0" y="92746"/>
                  </a:lnTo>
                  <a:cubicBezTo>
                    <a:pt x="0" y="41524"/>
                    <a:pt x="41524" y="0"/>
                    <a:pt x="92746" y="0"/>
                  </a:cubicBezTo>
                  <a:close/>
                </a:path>
              </a:pathLst>
            </a:custGeom>
            <a:solidFill>
              <a:srgbClr val="000000">
                <a:alpha val="0"/>
              </a:srgbClr>
            </a:solidFill>
            <a:ln w="47625" cap="rnd">
              <a:solidFill>
                <a:srgbClr val="FFFFFF"/>
              </a:solidFill>
              <a:prstDash val="solid"/>
              <a:round/>
            </a:ln>
          </p:spPr>
          <p:txBody>
            <a:bodyPr/>
            <a:lstStyle/>
            <a:p>
              <a:endParaRPr lang="en-US"/>
            </a:p>
          </p:txBody>
        </p:sp>
        <p:sp>
          <p:nvSpPr>
            <p:cNvPr id="26" name="TextBox 26"/>
            <p:cNvSpPr txBox="1"/>
            <p:nvPr/>
          </p:nvSpPr>
          <p:spPr>
            <a:xfrm>
              <a:off x="0" y="-28575"/>
              <a:ext cx="1121234" cy="387853"/>
            </a:xfrm>
            <a:prstGeom prst="rect">
              <a:avLst/>
            </a:prstGeom>
          </p:spPr>
          <p:txBody>
            <a:bodyPr lIns="50800" tIns="50800" rIns="50800" bIns="50800" rtlCol="0" anchor="ctr"/>
            <a:lstStyle/>
            <a:p>
              <a:pPr marL="0" lvl="0" indent="0" algn="ctr">
                <a:lnSpc>
                  <a:spcPts val="2005"/>
                </a:lnSpc>
                <a:spcBef>
                  <a:spcPct val="0"/>
                </a:spcBef>
              </a:pPr>
              <a:endParaRPr/>
            </a:p>
          </p:txBody>
        </p:sp>
      </p:grpSp>
      <p:sp>
        <p:nvSpPr>
          <p:cNvPr id="27" name="TextBox 27"/>
          <p:cNvSpPr txBox="1"/>
          <p:nvPr/>
        </p:nvSpPr>
        <p:spPr>
          <a:xfrm>
            <a:off x="13131997" y="8313761"/>
            <a:ext cx="3997419" cy="5143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Bấm “Tạo tin mới”</a:t>
            </a:r>
          </a:p>
        </p:txBody>
      </p:sp>
      <p:grpSp>
        <p:nvGrpSpPr>
          <p:cNvPr id="28" name="Group 28"/>
          <p:cNvGrpSpPr/>
          <p:nvPr/>
        </p:nvGrpSpPr>
        <p:grpSpPr>
          <a:xfrm>
            <a:off x="6432872" y="7894167"/>
            <a:ext cx="3576952" cy="1364133"/>
            <a:chOff x="0" y="0"/>
            <a:chExt cx="4769270" cy="1818844"/>
          </a:xfrm>
        </p:grpSpPr>
        <p:grpSp>
          <p:nvGrpSpPr>
            <p:cNvPr id="29" name="Group 29"/>
            <p:cNvGrpSpPr/>
            <p:nvPr/>
          </p:nvGrpSpPr>
          <p:grpSpPr>
            <a:xfrm>
              <a:off x="0" y="0"/>
              <a:ext cx="4769270" cy="1818844"/>
              <a:chOff x="0" y="0"/>
              <a:chExt cx="942078" cy="359278"/>
            </a:xfrm>
          </p:grpSpPr>
          <p:sp>
            <p:nvSpPr>
              <p:cNvPr id="30" name="Freeform 30"/>
              <p:cNvSpPr/>
              <p:nvPr/>
            </p:nvSpPr>
            <p:spPr>
              <a:xfrm>
                <a:off x="0" y="0"/>
                <a:ext cx="942078" cy="359278"/>
              </a:xfrm>
              <a:custGeom>
                <a:avLst/>
                <a:gdLst/>
                <a:ahLst/>
                <a:cxnLst/>
                <a:rect l="l" t="t" r="r" b="b"/>
                <a:pathLst>
                  <a:path w="942078" h="359278">
                    <a:moveTo>
                      <a:pt x="110384" y="0"/>
                    </a:moveTo>
                    <a:lnTo>
                      <a:pt x="831694" y="0"/>
                    </a:lnTo>
                    <a:cubicBezTo>
                      <a:pt x="860970" y="0"/>
                      <a:pt x="889046" y="11630"/>
                      <a:pt x="909747" y="32331"/>
                    </a:cubicBezTo>
                    <a:cubicBezTo>
                      <a:pt x="930448" y="53032"/>
                      <a:pt x="942078" y="81108"/>
                      <a:pt x="942078" y="110384"/>
                    </a:cubicBezTo>
                    <a:lnTo>
                      <a:pt x="942078" y="248894"/>
                    </a:lnTo>
                    <a:cubicBezTo>
                      <a:pt x="942078" y="278170"/>
                      <a:pt x="930448" y="306246"/>
                      <a:pt x="909747" y="326947"/>
                    </a:cubicBezTo>
                    <a:cubicBezTo>
                      <a:pt x="889046" y="347648"/>
                      <a:pt x="860970" y="359278"/>
                      <a:pt x="831694" y="359278"/>
                    </a:cubicBezTo>
                    <a:lnTo>
                      <a:pt x="110384" y="359278"/>
                    </a:lnTo>
                    <a:cubicBezTo>
                      <a:pt x="81108" y="359278"/>
                      <a:pt x="53032" y="347648"/>
                      <a:pt x="32331" y="326947"/>
                    </a:cubicBezTo>
                    <a:cubicBezTo>
                      <a:pt x="11630" y="306246"/>
                      <a:pt x="0" y="278170"/>
                      <a:pt x="0" y="248894"/>
                    </a:cubicBezTo>
                    <a:lnTo>
                      <a:pt x="0" y="110384"/>
                    </a:lnTo>
                    <a:cubicBezTo>
                      <a:pt x="0" y="81108"/>
                      <a:pt x="11630" y="53032"/>
                      <a:pt x="32331" y="32331"/>
                    </a:cubicBezTo>
                    <a:cubicBezTo>
                      <a:pt x="53032" y="11630"/>
                      <a:pt x="81108" y="0"/>
                      <a:pt x="110384" y="0"/>
                    </a:cubicBezTo>
                    <a:close/>
                  </a:path>
                </a:pathLst>
              </a:custGeom>
              <a:solidFill>
                <a:srgbClr val="000000">
                  <a:alpha val="0"/>
                </a:srgbClr>
              </a:solidFill>
              <a:ln w="47625" cap="rnd">
                <a:solidFill>
                  <a:srgbClr val="FFFFFF"/>
                </a:solidFill>
                <a:prstDash val="solid"/>
                <a:round/>
              </a:ln>
            </p:spPr>
            <p:txBody>
              <a:bodyPr/>
              <a:lstStyle/>
              <a:p>
                <a:endParaRPr lang="en-US"/>
              </a:p>
            </p:txBody>
          </p:sp>
          <p:sp>
            <p:nvSpPr>
              <p:cNvPr id="31" name="TextBox 31"/>
              <p:cNvSpPr txBox="1"/>
              <p:nvPr/>
            </p:nvSpPr>
            <p:spPr>
              <a:xfrm>
                <a:off x="0" y="-28575"/>
                <a:ext cx="942078" cy="387853"/>
              </a:xfrm>
              <a:prstGeom prst="rect">
                <a:avLst/>
              </a:prstGeom>
            </p:spPr>
            <p:txBody>
              <a:bodyPr lIns="50800" tIns="50800" rIns="50800" bIns="50800" rtlCol="0" anchor="ctr"/>
              <a:lstStyle/>
              <a:p>
                <a:pPr marL="0" lvl="0" indent="0" algn="ctr">
                  <a:lnSpc>
                    <a:spcPts val="2005"/>
                  </a:lnSpc>
                  <a:spcBef>
                    <a:spcPct val="0"/>
                  </a:spcBef>
                </a:pPr>
                <a:endParaRPr/>
              </a:p>
            </p:txBody>
          </p:sp>
        </p:grpSp>
        <p:sp>
          <p:nvSpPr>
            <p:cNvPr id="32" name="TextBox 32"/>
            <p:cNvSpPr txBox="1"/>
            <p:nvPr/>
          </p:nvSpPr>
          <p:spPr>
            <a:xfrm>
              <a:off x="145507" y="516435"/>
              <a:ext cx="4478256" cy="6667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Điền thông tin</a:t>
              </a:r>
            </a:p>
          </p:txBody>
        </p:sp>
      </p:grpSp>
      <p:grpSp>
        <p:nvGrpSpPr>
          <p:cNvPr id="33" name="Group 33"/>
          <p:cNvGrpSpPr/>
          <p:nvPr/>
        </p:nvGrpSpPr>
        <p:grpSpPr>
          <a:xfrm>
            <a:off x="1028700" y="7898395"/>
            <a:ext cx="3576952" cy="1364133"/>
            <a:chOff x="0" y="0"/>
            <a:chExt cx="942078" cy="359278"/>
          </a:xfrm>
        </p:grpSpPr>
        <p:sp>
          <p:nvSpPr>
            <p:cNvPr id="34" name="Freeform 34"/>
            <p:cNvSpPr/>
            <p:nvPr/>
          </p:nvSpPr>
          <p:spPr>
            <a:xfrm>
              <a:off x="0" y="0"/>
              <a:ext cx="942078" cy="359278"/>
            </a:xfrm>
            <a:custGeom>
              <a:avLst/>
              <a:gdLst/>
              <a:ahLst/>
              <a:cxnLst/>
              <a:rect l="l" t="t" r="r" b="b"/>
              <a:pathLst>
                <a:path w="942078" h="359278">
                  <a:moveTo>
                    <a:pt x="110384" y="0"/>
                  </a:moveTo>
                  <a:lnTo>
                    <a:pt x="831694" y="0"/>
                  </a:lnTo>
                  <a:cubicBezTo>
                    <a:pt x="860970" y="0"/>
                    <a:pt x="889046" y="11630"/>
                    <a:pt x="909747" y="32331"/>
                  </a:cubicBezTo>
                  <a:cubicBezTo>
                    <a:pt x="930448" y="53032"/>
                    <a:pt x="942078" y="81108"/>
                    <a:pt x="942078" y="110384"/>
                  </a:cubicBezTo>
                  <a:lnTo>
                    <a:pt x="942078" y="248894"/>
                  </a:lnTo>
                  <a:cubicBezTo>
                    <a:pt x="942078" y="278170"/>
                    <a:pt x="930448" y="306246"/>
                    <a:pt x="909747" y="326947"/>
                  </a:cubicBezTo>
                  <a:cubicBezTo>
                    <a:pt x="889046" y="347648"/>
                    <a:pt x="860970" y="359278"/>
                    <a:pt x="831694" y="359278"/>
                  </a:cubicBezTo>
                  <a:lnTo>
                    <a:pt x="110384" y="359278"/>
                  </a:lnTo>
                  <a:cubicBezTo>
                    <a:pt x="81108" y="359278"/>
                    <a:pt x="53032" y="347648"/>
                    <a:pt x="32331" y="326947"/>
                  </a:cubicBezTo>
                  <a:cubicBezTo>
                    <a:pt x="11630" y="306246"/>
                    <a:pt x="0" y="278170"/>
                    <a:pt x="0" y="248894"/>
                  </a:cubicBezTo>
                  <a:lnTo>
                    <a:pt x="0" y="110384"/>
                  </a:lnTo>
                  <a:cubicBezTo>
                    <a:pt x="0" y="81108"/>
                    <a:pt x="11630" y="53032"/>
                    <a:pt x="32331" y="32331"/>
                  </a:cubicBezTo>
                  <a:cubicBezTo>
                    <a:pt x="53032" y="11630"/>
                    <a:pt x="81108" y="0"/>
                    <a:pt x="110384" y="0"/>
                  </a:cubicBezTo>
                  <a:close/>
                </a:path>
              </a:pathLst>
            </a:custGeom>
            <a:solidFill>
              <a:srgbClr val="000000">
                <a:alpha val="0"/>
              </a:srgbClr>
            </a:solidFill>
            <a:ln w="47625" cap="rnd">
              <a:solidFill>
                <a:srgbClr val="FFFFFF"/>
              </a:solidFill>
              <a:prstDash val="solid"/>
              <a:round/>
            </a:ln>
          </p:spPr>
          <p:txBody>
            <a:bodyPr/>
            <a:lstStyle/>
            <a:p>
              <a:endParaRPr lang="en-US"/>
            </a:p>
          </p:txBody>
        </p:sp>
        <p:sp>
          <p:nvSpPr>
            <p:cNvPr id="35" name="TextBox 35"/>
            <p:cNvSpPr txBox="1"/>
            <p:nvPr/>
          </p:nvSpPr>
          <p:spPr>
            <a:xfrm>
              <a:off x="0" y="-28575"/>
              <a:ext cx="942078" cy="387853"/>
            </a:xfrm>
            <a:prstGeom prst="rect">
              <a:avLst/>
            </a:prstGeom>
          </p:spPr>
          <p:txBody>
            <a:bodyPr lIns="50800" tIns="50800" rIns="50800" bIns="50800" rtlCol="0" anchor="ctr"/>
            <a:lstStyle/>
            <a:p>
              <a:pPr marL="0" lvl="0" indent="0" algn="ctr">
                <a:lnSpc>
                  <a:spcPts val="2005"/>
                </a:lnSpc>
                <a:spcBef>
                  <a:spcPct val="0"/>
                </a:spcBef>
              </a:pPr>
              <a:endParaRPr/>
            </a:p>
          </p:txBody>
        </p:sp>
      </p:grpSp>
      <p:sp>
        <p:nvSpPr>
          <p:cNvPr id="36" name="TextBox 36"/>
          <p:cNvSpPr txBox="1"/>
          <p:nvPr/>
        </p:nvSpPr>
        <p:spPr>
          <a:xfrm>
            <a:off x="1137830" y="8313761"/>
            <a:ext cx="3358692" cy="514350"/>
          </a:xfrm>
          <a:prstGeom prst="rect">
            <a:avLst/>
          </a:prstGeom>
        </p:spPr>
        <p:txBody>
          <a:bodyPr lIns="0" tIns="0" rIns="0" bIns="0" rtlCol="0" anchor="t">
            <a:spAutoFit/>
          </a:bodyPr>
          <a:lstStyle/>
          <a:p>
            <a:pPr algn="ctr">
              <a:lnSpc>
                <a:spcPts val="4200"/>
              </a:lnSpc>
            </a:pPr>
            <a:r>
              <a:rPr lang="en-US" sz="3000">
                <a:solidFill>
                  <a:srgbClr val="FBF9F5"/>
                </a:solidFill>
                <a:latin typeface="Montserrat"/>
                <a:ea typeface="Montserrat"/>
                <a:cs typeface="Montserrat"/>
                <a:sym typeface="Montserrat"/>
              </a:rPr>
              <a:t>Bấm “Tạo tin”</a:t>
            </a:r>
          </a:p>
        </p:txBody>
      </p:sp>
      <p:sp>
        <p:nvSpPr>
          <p:cNvPr id="37" name="AutoShape 37"/>
          <p:cNvSpPr/>
          <p:nvPr/>
        </p:nvSpPr>
        <p:spPr>
          <a:xfrm>
            <a:off x="4605652" y="5808512"/>
            <a:ext cx="2396589" cy="0"/>
          </a:xfrm>
          <a:prstGeom prst="line">
            <a:avLst/>
          </a:prstGeom>
          <a:ln w="95250" cap="flat">
            <a:solidFill>
              <a:srgbClr val="FFFFFF"/>
            </a:solidFill>
            <a:prstDash val="solid"/>
            <a:headEnd type="none" w="sm" len="sm"/>
            <a:tailEnd type="arrow" w="med" len="sm"/>
          </a:ln>
        </p:spPr>
        <p:txBody>
          <a:bodyPr/>
          <a:lstStyle/>
          <a:p>
            <a:endParaRPr lang="en-US"/>
          </a:p>
        </p:txBody>
      </p:sp>
      <p:sp>
        <p:nvSpPr>
          <p:cNvPr id="38" name="AutoShape 38"/>
          <p:cNvSpPr/>
          <p:nvPr/>
        </p:nvSpPr>
        <p:spPr>
          <a:xfrm>
            <a:off x="10579194" y="5808512"/>
            <a:ext cx="2422920" cy="0"/>
          </a:xfrm>
          <a:prstGeom prst="line">
            <a:avLst/>
          </a:prstGeom>
          <a:ln w="95250" cap="flat">
            <a:solidFill>
              <a:srgbClr val="FFFFFF"/>
            </a:solidFill>
            <a:prstDash val="solid"/>
            <a:headEnd type="none" w="sm" len="sm"/>
            <a:tailEnd type="arrow" w="med" len="sm"/>
          </a:ln>
        </p:spPr>
        <p:txBody>
          <a:bodyPr/>
          <a:lstStyle/>
          <a:p>
            <a:endParaRPr lang="en-US"/>
          </a:p>
        </p:txBody>
      </p:sp>
      <p:sp>
        <p:nvSpPr>
          <p:cNvPr id="39" name="AutoShape 39"/>
          <p:cNvSpPr/>
          <p:nvPr/>
        </p:nvSpPr>
        <p:spPr>
          <a:xfrm>
            <a:off x="15130707" y="6757278"/>
            <a:ext cx="0" cy="1141116"/>
          </a:xfrm>
          <a:prstGeom prst="line">
            <a:avLst/>
          </a:prstGeom>
          <a:ln w="95250" cap="flat">
            <a:solidFill>
              <a:srgbClr val="FFFFFF"/>
            </a:solidFill>
            <a:prstDash val="solid"/>
            <a:headEnd type="none" w="sm" len="sm"/>
            <a:tailEnd type="arrow" w="med" len="sm"/>
          </a:ln>
        </p:spPr>
        <p:txBody>
          <a:bodyPr/>
          <a:lstStyle/>
          <a:p>
            <a:endParaRPr lang="en-US"/>
          </a:p>
        </p:txBody>
      </p:sp>
      <p:sp>
        <p:nvSpPr>
          <p:cNvPr id="40" name="AutoShape 40"/>
          <p:cNvSpPr/>
          <p:nvPr/>
        </p:nvSpPr>
        <p:spPr>
          <a:xfrm>
            <a:off x="10009825" y="8576234"/>
            <a:ext cx="2992289" cy="4228"/>
          </a:xfrm>
          <a:prstGeom prst="line">
            <a:avLst/>
          </a:prstGeom>
          <a:ln w="95250" cap="flat">
            <a:solidFill>
              <a:srgbClr val="FFFFFF"/>
            </a:solidFill>
            <a:prstDash val="solid"/>
            <a:headEnd type="arrow" w="med" len="sm"/>
            <a:tailEnd type="none" w="sm" len="sm"/>
          </a:ln>
        </p:spPr>
        <p:txBody>
          <a:bodyPr/>
          <a:lstStyle/>
          <a:p>
            <a:endParaRPr lang="en-US"/>
          </a:p>
        </p:txBody>
      </p:sp>
      <p:sp>
        <p:nvSpPr>
          <p:cNvPr id="41" name="AutoShape 41"/>
          <p:cNvSpPr/>
          <p:nvPr/>
        </p:nvSpPr>
        <p:spPr>
          <a:xfrm>
            <a:off x="4605652" y="8580461"/>
            <a:ext cx="1827220" cy="19050"/>
          </a:xfrm>
          <a:prstGeom prst="line">
            <a:avLst/>
          </a:prstGeom>
          <a:ln w="95250" cap="flat">
            <a:solidFill>
              <a:srgbClr val="FFFFFF"/>
            </a:solidFill>
            <a:prstDash val="solid"/>
            <a:headEnd type="arrow" w="med" len="sm"/>
            <a:tailEnd type="none" w="sm" len="sm"/>
          </a:ln>
        </p:spPr>
        <p:txBody>
          <a:bodyPr/>
          <a:lstStyle/>
          <a:p>
            <a:endParaRPr lang="en-US"/>
          </a:p>
        </p:txBody>
      </p:sp>
      <p:sp>
        <p:nvSpPr>
          <p:cNvPr id="42" name="TextBox 42"/>
          <p:cNvSpPr txBox="1"/>
          <p:nvPr/>
        </p:nvSpPr>
        <p:spPr>
          <a:xfrm>
            <a:off x="5725528" y="5126424"/>
            <a:ext cx="156838" cy="539115"/>
          </a:xfrm>
          <a:prstGeom prst="rect">
            <a:avLst/>
          </a:prstGeom>
        </p:spPr>
        <p:txBody>
          <a:bodyPr lIns="0" tIns="0" rIns="0" bIns="0" rtlCol="0" anchor="t">
            <a:spAutoFit/>
          </a:bodyPr>
          <a:lstStyle/>
          <a:p>
            <a:pPr algn="ctr">
              <a:lnSpc>
                <a:spcPts val="4409"/>
              </a:lnSpc>
            </a:pPr>
            <a:r>
              <a:rPr lang="en-US" sz="3150" b="1">
                <a:solidFill>
                  <a:srgbClr val="FBF9F5"/>
                </a:solidFill>
                <a:latin typeface="Montserrat Bold"/>
                <a:ea typeface="Montserrat Bold"/>
                <a:cs typeface="Montserrat Bold"/>
                <a:sym typeface="Montserrat Bold"/>
              </a:rPr>
              <a:t>1</a:t>
            </a:r>
          </a:p>
        </p:txBody>
      </p:sp>
      <p:sp>
        <p:nvSpPr>
          <p:cNvPr id="43" name="TextBox 43"/>
          <p:cNvSpPr txBox="1"/>
          <p:nvPr/>
        </p:nvSpPr>
        <p:spPr>
          <a:xfrm>
            <a:off x="11672620" y="5126424"/>
            <a:ext cx="236068" cy="539115"/>
          </a:xfrm>
          <a:prstGeom prst="rect">
            <a:avLst/>
          </a:prstGeom>
        </p:spPr>
        <p:txBody>
          <a:bodyPr lIns="0" tIns="0" rIns="0" bIns="0" rtlCol="0" anchor="t">
            <a:spAutoFit/>
          </a:bodyPr>
          <a:lstStyle/>
          <a:p>
            <a:pPr algn="ctr">
              <a:lnSpc>
                <a:spcPts val="4409"/>
              </a:lnSpc>
            </a:pPr>
            <a:r>
              <a:rPr lang="en-US" sz="3150" b="1">
                <a:solidFill>
                  <a:srgbClr val="FBF9F5"/>
                </a:solidFill>
                <a:latin typeface="Montserrat Bold"/>
                <a:ea typeface="Montserrat Bold"/>
                <a:cs typeface="Montserrat Bold"/>
                <a:sym typeface="Montserrat Bold"/>
              </a:rPr>
              <a:t>2</a:t>
            </a:r>
          </a:p>
        </p:txBody>
      </p:sp>
      <p:sp>
        <p:nvSpPr>
          <p:cNvPr id="44" name="TextBox 44"/>
          <p:cNvSpPr txBox="1"/>
          <p:nvPr/>
        </p:nvSpPr>
        <p:spPr>
          <a:xfrm>
            <a:off x="15541522" y="7024942"/>
            <a:ext cx="236934" cy="539115"/>
          </a:xfrm>
          <a:prstGeom prst="rect">
            <a:avLst/>
          </a:prstGeom>
        </p:spPr>
        <p:txBody>
          <a:bodyPr lIns="0" tIns="0" rIns="0" bIns="0" rtlCol="0" anchor="t">
            <a:spAutoFit/>
          </a:bodyPr>
          <a:lstStyle/>
          <a:p>
            <a:pPr algn="ctr">
              <a:lnSpc>
                <a:spcPts val="4409"/>
              </a:lnSpc>
            </a:pPr>
            <a:r>
              <a:rPr lang="en-US" sz="3150" b="1">
                <a:solidFill>
                  <a:srgbClr val="FBF9F5"/>
                </a:solidFill>
                <a:latin typeface="Montserrat Bold"/>
                <a:ea typeface="Montserrat Bold"/>
                <a:cs typeface="Montserrat Bold"/>
                <a:sym typeface="Montserrat Bold"/>
              </a:rPr>
              <a:t>3</a:t>
            </a:r>
          </a:p>
        </p:txBody>
      </p:sp>
      <p:sp>
        <p:nvSpPr>
          <p:cNvPr id="45" name="TextBox 45"/>
          <p:cNvSpPr txBox="1"/>
          <p:nvPr/>
        </p:nvSpPr>
        <p:spPr>
          <a:xfrm>
            <a:off x="11652812" y="7920456"/>
            <a:ext cx="275684" cy="539115"/>
          </a:xfrm>
          <a:prstGeom prst="rect">
            <a:avLst/>
          </a:prstGeom>
        </p:spPr>
        <p:txBody>
          <a:bodyPr lIns="0" tIns="0" rIns="0" bIns="0" rtlCol="0" anchor="t">
            <a:spAutoFit/>
          </a:bodyPr>
          <a:lstStyle/>
          <a:p>
            <a:pPr algn="ctr">
              <a:lnSpc>
                <a:spcPts val="4409"/>
              </a:lnSpc>
            </a:pPr>
            <a:r>
              <a:rPr lang="en-US" sz="3150" b="1">
                <a:solidFill>
                  <a:srgbClr val="FBF9F5"/>
                </a:solidFill>
                <a:latin typeface="Montserrat Bold"/>
                <a:ea typeface="Montserrat Bold"/>
                <a:cs typeface="Montserrat Bold"/>
                <a:sym typeface="Montserrat Bold"/>
              </a:rPr>
              <a:t>4</a:t>
            </a:r>
          </a:p>
        </p:txBody>
      </p:sp>
      <p:sp>
        <p:nvSpPr>
          <p:cNvPr id="46" name="TextBox 46"/>
          <p:cNvSpPr txBox="1"/>
          <p:nvPr/>
        </p:nvSpPr>
        <p:spPr>
          <a:xfrm>
            <a:off x="5625461" y="7920456"/>
            <a:ext cx="238125" cy="539115"/>
          </a:xfrm>
          <a:prstGeom prst="rect">
            <a:avLst/>
          </a:prstGeom>
        </p:spPr>
        <p:txBody>
          <a:bodyPr lIns="0" tIns="0" rIns="0" bIns="0" rtlCol="0" anchor="t">
            <a:spAutoFit/>
          </a:bodyPr>
          <a:lstStyle/>
          <a:p>
            <a:pPr algn="ctr">
              <a:lnSpc>
                <a:spcPts val="4409"/>
              </a:lnSpc>
            </a:pPr>
            <a:r>
              <a:rPr lang="en-US" sz="3150" b="1">
                <a:solidFill>
                  <a:srgbClr val="FBF9F5"/>
                </a:solidFill>
                <a:latin typeface="Montserrat Bold"/>
                <a:ea typeface="Montserrat Bold"/>
                <a:cs typeface="Montserrat Bold"/>
                <a:sym typeface="Montserrat Bold"/>
              </a:rPr>
              <a:t>5</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10800000">
            <a:off x="13155670" y="8915080"/>
            <a:ext cx="5132330" cy="343220"/>
          </a:xfrm>
          <a:custGeom>
            <a:avLst/>
            <a:gdLst/>
            <a:ahLst/>
            <a:cxnLst/>
            <a:rect l="l" t="t" r="r" b="b"/>
            <a:pathLst>
              <a:path w="5132330" h="343220">
                <a:moveTo>
                  <a:pt x="0" y="0"/>
                </a:moveTo>
                <a:lnTo>
                  <a:pt x="5132330" y="0"/>
                </a:lnTo>
                <a:lnTo>
                  <a:pt x="5132330" y="343220"/>
                </a:lnTo>
                <a:lnTo>
                  <a:pt x="0" y="3432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3139789" y="1626962"/>
            <a:ext cx="5132330" cy="343220"/>
          </a:xfrm>
          <a:custGeom>
            <a:avLst/>
            <a:gdLst/>
            <a:ahLst/>
            <a:cxnLst/>
            <a:rect l="l" t="t" r="r" b="b"/>
            <a:pathLst>
              <a:path w="5132330" h="343220">
                <a:moveTo>
                  <a:pt x="5132329" y="0"/>
                </a:moveTo>
                <a:lnTo>
                  <a:pt x="0" y="0"/>
                </a:lnTo>
                <a:lnTo>
                  <a:pt x="0" y="343219"/>
                </a:lnTo>
                <a:lnTo>
                  <a:pt x="5132329" y="343219"/>
                </a:lnTo>
                <a:lnTo>
                  <a:pt x="513232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00350" y="511043"/>
            <a:ext cx="1739438" cy="2057400"/>
          </a:xfrm>
          <a:custGeom>
            <a:avLst/>
            <a:gdLst/>
            <a:ahLst/>
            <a:cxnLst/>
            <a:rect l="l" t="t" r="r" b="b"/>
            <a:pathLst>
              <a:path w="1739438" h="2057400">
                <a:moveTo>
                  <a:pt x="0" y="0"/>
                </a:moveTo>
                <a:lnTo>
                  <a:pt x="1739439" y="0"/>
                </a:lnTo>
                <a:lnTo>
                  <a:pt x="1739439"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1765474" y="8240000"/>
            <a:ext cx="1141499" cy="1350160"/>
          </a:xfrm>
          <a:custGeom>
            <a:avLst/>
            <a:gdLst/>
            <a:ahLst/>
            <a:cxnLst/>
            <a:rect l="l" t="t" r="r" b="b"/>
            <a:pathLst>
              <a:path w="1141499" h="1350160">
                <a:moveTo>
                  <a:pt x="0" y="0"/>
                </a:moveTo>
                <a:lnTo>
                  <a:pt x="1141499" y="0"/>
                </a:lnTo>
                <a:lnTo>
                  <a:pt x="1141499" y="1350161"/>
                </a:lnTo>
                <a:lnTo>
                  <a:pt x="0" y="1350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7955825" y="1028700"/>
            <a:ext cx="13827036" cy="1539743"/>
            <a:chOff x="0" y="0"/>
            <a:chExt cx="18436048" cy="2052990"/>
          </a:xfrm>
        </p:grpSpPr>
        <p:grpSp>
          <p:nvGrpSpPr>
            <p:cNvPr id="7" name="Group 7"/>
            <p:cNvGrpSpPr/>
            <p:nvPr/>
          </p:nvGrpSpPr>
          <p:grpSpPr>
            <a:xfrm>
              <a:off x="0" y="0"/>
              <a:ext cx="18436048" cy="2052990"/>
              <a:chOff x="0" y="0"/>
              <a:chExt cx="2738158" cy="304914"/>
            </a:xfrm>
          </p:grpSpPr>
          <p:sp>
            <p:nvSpPr>
              <p:cNvPr id="8" name="Freeform 8"/>
              <p:cNvSpPr/>
              <p:nvPr/>
            </p:nvSpPr>
            <p:spPr>
              <a:xfrm>
                <a:off x="0" y="0"/>
                <a:ext cx="2738158" cy="304914"/>
              </a:xfrm>
              <a:custGeom>
                <a:avLst/>
                <a:gdLst/>
                <a:ahLst/>
                <a:cxnLst/>
                <a:rect l="l" t="t" r="r" b="b"/>
                <a:pathLst>
                  <a:path w="2738158" h="304914">
                    <a:moveTo>
                      <a:pt x="74467" y="0"/>
                    </a:moveTo>
                    <a:lnTo>
                      <a:pt x="2663691" y="0"/>
                    </a:lnTo>
                    <a:cubicBezTo>
                      <a:pt x="2683440" y="0"/>
                      <a:pt x="2702382" y="7846"/>
                      <a:pt x="2716347" y="21811"/>
                    </a:cubicBezTo>
                    <a:cubicBezTo>
                      <a:pt x="2730312" y="35776"/>
                      <a:pt x="2738158" y="54717"/>
                      <a:pt x="2738158" y="74467"/>
                    </a:cubicBezTo>
                    <a:lnTo>
                      <a:pt x="2738158" y="230447"/>
                    </a:lnTo>
                    <a:cubicBezTo>
                      <a:pt x="2738158" y="250197"/>
                      <a:pt x="2730312" y="269138"/>
                      <a:pt x="2716347" y="283103"/>
                    </a:cubicBezTo>
                    <a:cubicBezTo>
                      <a:pt x="2702382" y="297069"/>
                      <a:pt x="2683440" y="304914"/>
                      <a:pt x="2663691" y="304914"/>
                    </a:cubicBezTo>
                    <a:lnTo>
                      <a:pt x="74467" y="304914"/>
                    </a:lnTo>
                    <a:cubicBezTo>
                      <a:pt x="54717" y="304914"/>
                      <a:pt x="35776" y="297069"/>
                      <a:pt x="21811" y="283103"/>
                    </a:cubicBezTo>
                    <a:cubicBezTo>
                      <a:pt x="7846" y="269138"/>
                      <a:pt x="0" y="250197"/>
                      <a:pt x="0" y="230447"/>
                    </a:cubicBezTo>
                    <a:lnTo>
                      <a:pt x="0" y="74467"/>
                    </a:lnTo>
                    <a:cubicBezTo>
                      <a:pt x="0" y="54717"/>
                      <a:pt x="7846" y="35776"/>
                      <a:pt x="21811" y="21811"/>
                    </a:cubicBezTo>
                    <a:cubicBezTo>
                      <a:pt x="35776" y="7846"/>
                      <a:pt x="54717" y="0"/>
                      <a:pt x="74467" y="0"/>
                    </a:cubicBezTo>
                    <a:close/>
                  </a:path>
                </a:pathLst>
              </a:custGeom>
              <a:solidFill>
                <a:srgbClr val="ECEBE4"/>
              </a:solidFill>
            </p:spPr>
            <p:txBody>
              <a:bodyPr/>
              <a:lstStyle/>
              <a:p>
                <a:endParaRPr lang="en-US"/>
              </a:p>
            </p:txBody>
          </p:sp>
          <p:sp>
            <p:nvSpPr>
              <p:cNvPr id="9" name="TextBox 9"/>
              <p:cNvSpPr txBox="1"/>
              <p:nvPr/>
            </p:nvSpPr>
            <p:spPr>
              <a:xfrm>
                <a:off x="0" y="-38100"/>
                <a:ext cx="2738158" cy="343014"/>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559478" y="517946"/>
              <a:ext cx="1168109" cy="1146871"/>
            </a:xfrm>
            <a:custGeom>
              <a:avLst/>
              <a:gdLst/>
              <a:ahLst/>
              <a:cxnLst/>
              <a:rect l="l" t="t" r="r" b="b"/>
              <a:pathLst>
                <a:path w="1168109" h="1146871">
                  <a:moveTo>
                    <a:pt x="0" y="0"/>
                  </a:moveTo>
                  <a:lnTo>
                    <a:pt x="1168109" y="0"/>
                  </a:lnTo>
                  <a:lnTo>
                    <a:pt x="1168109" y="1146871"/>
                  </a:lnTo>
                  <a:lnTo>
                    <a:pt x="0" y="11468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2622795" y="549197"/>
              <a:ext cx="8362603" cy="948384"/>
            </a:xfrm>
            <a:prstGeom prst="rect">
              <a:avLst/>
            </a:prstGeom>
          </p:spPr>
          <p:txBody>
            <a:bodyPr lIns="0" tIns="0" rIns="0" bIns="0" rtlCol="0" anchor="t">
              <a:spAutoFit/>
            </a:bodyPr>
            <a:lstStyle/>
            <a:p>
              <a:pPr marL="0" lvl="0" indent="0" algn="just">
                <a:lnSpc>
                  <a:spcPts val="5467"/>
                </a:lnSpc>
                <a:spcBef>
                  <a:spcPct val="0"/>
                </a:spcBef>
              </a:pPr>
              <a:r>
                <a:rPr lang="en-US" sz="5016" b="1" spc="-195">
                  <a:solidFill>
                    <a:srgbClr val="5780C0"/>
                  </a:solidFill>
                  <a:latin typeface="Montserrat Bold"/>
                  <a:ea typeface="Montserrat Bold"/>
                  <a:cs typeface="Montserrat Bold"/>
                  <a:sym typeface="Montserrat Bold"/>
                </a:rPr>
                <a:t>Kết quả và đánh giá</a:t>
              </a:r>
            </a:p>
          </p:txBody>
        </p:sp>
      </p:grpSp>
      <p:grpSp>
        <p:nvGrpSpPr>
          <p:cNvPr id="12" name="Group 12"/>
          <p:cNvGrpSpPr/>
          <p:nvPr/>
        </p:nvGrpSpPr>
        <p:grpSpPr>
          <a:xfrm>
            <a:off x="3775613" y="3600610"/>
            <a:ext cx="10736774" cy="4282303"/>
            <a:chOff x="0" y="0"/>
            <a:chExt cx="2827792" cy="1127849"/>
          </a:xfrm>
        </p:grpSpPr>
        <p:sp>
          <p:nvSpPr>
            <p:cNvPr id="13" name="Freeform 13"/>
            <p:cNvSpPr/>
            <p:nvPr/>
          </p:nvSpPr>
          <p:spPr>
            <a:xfrm>
              <a:off x="0" y="0"/>
              <a:ext cx="2827792" cy="1127849"/>
            </a:xfrm>
            <a:custGeom>
              <a:avLst/>
              <a:gdLst/>
              <a:ahLst/>
              <a:cxnLst/>
              <a:rect l="l" t="t" r="r" b="b"/>
              <a:pathLst>
                <a:path w="2827792" h="1127849">
                  <a:moveTo>
                    <a:pt x="36774" y="0"/>
                  </a:moveTo>
                  <a:lnTo>
                    <a:pt x="2791018" y="0"/>
                  </a:lnTo>
                  <a:cubicBezTo>
                    <a:pt x="2811328" y="0"/>
                    <a:pt x="2827792" y="16464"/>
                    <a:pt x="2827792" y="36774"/>
                  </a:cubicBezTo>
                  <a:lnTo>
                    <a:pt x="2827792" y="1091075"/>
                  </a:lnTo>
                  <a:cubicBezTo>
                    <a:pt x="2827792" y="1111385"/>
                    <a:pt x="2811328" y="1127849"/>
                    <a:pt x="2791018" y="1127849"/>
                  </a:cubicBezTo>
                  <a:lnTo>
                    <a:pt x="36774" y="1127849"/>
                  </a:lnTo>
                  <a:cubicBezTo>
                    <a:pt x="16464" y="1127849"/>
                    <a:pt x="0" y="1111385"/>
                    <a:pt x="0" y="1091075"/>
                  </a:cubicBezTo>
                  <a:lnTo>
                    <a:pt x="0" y="36774"/>
                  </a:lnTo>
                  <a:cubicBezTo>
                    <a:pt x="0" y="16464"/>
                    <a:pt x="16464" y="0"/>
                    <a:pt x="36774" y="0"/>
                  </a:cubicBezTo>
                  <a:close/>
                </a:path>
              </a:pathLst>
            </a:custGeom>
            <a:solidFill>
              <a:srgbClr val="000000">
                <a:alpha val="0"/>
              </a:srgbClr>
            </a:solidFill>
            <a:ln w="47625" cap="rnd">
              <a:solidFill>
                <a:srgbClr val="FFFFFF"/>
              </a:solidFill>
              <a:prstDash val="dash"/>
              <a:round/>
            </a:ln>
          </p:spPr>
          <p:txBody>
            <a:bodyPr/>
            <a:lstStyle/>
            <a:p>
              <a:endParaRPr lang="en-US"/>
            </a:p>
          </p:txBody>
        </p:sp>
        <p:sp>
          <p:nvSpPr>
            <p:cNvPr id="14" name="TextBox 14"/>
            <p:cNvSpPr txBox="1"/>
            <p:nvPr/>
          </p:nvSpPr>
          <p:spPr>
            <a:xfrm>
              <a:off x="0" y="-28575"/>
              <a:ext cx="2827792" cy="1156424"/>
            </a:xfrm>
            <a:prstGeom prst="rect">
              <a:avLst/>
            </a:prstGeom>
          </p:spPr>
          <p:txBody>
            <a:bodyPr lIns="50800" tIns="50800" rIns="50800" bIns="50800" rtlCol="0" anchor="ctr"/>
            <a:lstStyle/>
            <a:p>
              <a:pPr algn="ctr">
                <a:lnSpc>
                  <a:spcPts val="2005"/>
                </a:lnSpc>
              </a:pPr>
              <a:endParaRPr/>
            </a:p>
          </p:txBody>
        </p:sp>
      </p:grpSp>
      <p:sp>
        <p:nvSpPr>
          <p:cNvPr id="15" name="TextBox 15"/>
          <p:cNvSpPr txBox="1"/>
          <p:nvPr/>
        </p:nvSpPr>
        <p:spPr>
          <a:xfrm>
            <a:off x="4577487" y="4044077"/>
            <a:ext cx="9240892" cy="854075"/>
          </a:xfrm>
          <a:prstGeom prst="rect">
            <a:avLst/>
          </a:prstGeom>
        </p:spPr>
        <p:txBody>
          <a:bodyPr lIns="0" tIns="0" rIns="0" bIns="0" rtlCol="0" anchor="t">
            <a:spAutoFit/>
          </a:bodyPr>
          <a:lstStyle/>
          <a:p>
            <a:pPr algn="ctr">
              <a:lnSpc>
                <a:spcPts val="7000"/>
              </a:lnSpc>
            </a:pPr>
            <a:r>
              <a:rPr lang="en-US" sz="5000" b="1">
                <a:solidFill>
                  <a:srgbClr val="FBF9F5"/>
                </a:solidFill>
                <a:latin typeface="Montserrat Bold"/>
                <a:ea typeface="Montserrat Bold"/>
                <a:cs typeface="Montserrat Bold"/>
                <a:sym typeface="Montserrat Bold"/>
              </a:rPr>
              <a:t>KẾT QUẢ ĐẠT ĐƯỢC</a:t>
            </a:r>
          </a:p>
        </p:txBody>
      </p:sp>
      <p:sp>
        <p:nvSpPr>
          <p:cNvPr id="16" name="TextBox 16"/>
          <p:cNvSpPr txBox="1"/>
          <p:nvPr/>
        </p:nvSpPr>
        <p:spPr>
          <a:xfrm>
            <a:off x="4332104" y="5265582"/>
            <a:ext cx="9731659" cy="21145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Ứng dụng hoàn thiện các chức năng cơ bản.</a:t>
            </a:r>
          </a:p>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Giao diện thân thiện với người dùng.</a:t>
            </a:r>
          </a:p>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Hiệu năng và khả năng mở rộng đạt yêu cầu.</a:t>
            </a:r>
          </a:p>
          <a:p>
            <a:pPr algn="just">
              <a:lnSpc>
                <a:spcPts val="4200"/>
              </a:lnSpc>
            </a:pPr>
            <a:endParaRPr lang="en-US" sz="3000">
              <a:solidFill>
                <a:srgbClr val="FBF9F5"/>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10800000">
            <a:off x="13155670" y="8915080"/>
            <a:ext cx="5132330" cy="343220"/>
          </a:xfrm>
          <a:custGeom>
            <a:avLst/>
            <a:gdLst/>
            <a:ahLst/>
            <a:cxnLst/>
            <a:rect l="l" t="t" r="r" b="b"/>
            <a:pathLst>
              <a:path w="5132330" h="343220">
                <a:moveTo>
                  <a:pt x="0" y="0"/>
                </a:moveTo>
                <a:lnTo>
                  <a:pt x="5132330" y="0"/>
                </a:lnTo>
                <a:lnTo>
                  <a:pt x="5132330" y="343220"/>
                </a:lnTo>
                <a:lnTo>
                  <a:pt x="0" y="3432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3139789" y="1626962"/>
            <a:ext cx="5132330" cy="343220"/>
          </a:xfrm>
          <a:custGeom>
            <a:avLst/>
            <a:gdLst/>
            <a:ahLst/>
            <a:cxnLst/>
            <a:rect l="l" t="t" r="r" b="b"/>
            <a:pathLst>
              <a:path w="5132330" h="343220">
                <a:moveTo>
                  <a:pt x="5132329" y="0"/>
                </a:moveTo>
                <a:lnTo>
                  <a:pt x="0" y="0"/>
                </a:lnTo>
                <a:lnTo>
                  <a:pt x="0" y="343219"/>
                </a:lnTo>
                <a:lnTo>
                  <a:pt x="5132329" y="343219"/>
                </a:lnTo>
                <a:lnTo>
                  <a:pt x="513232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00350" y="511043"/>
            <a:ext cx="1739438" cy="2057400"/>
          </a:xfrm>
          <a:custGeom>
            <a:avLst/>
            <a:gdLst/>
            <a:ahLst/>
            <a:cxnLst/>
            <a:rect l="l" t="t" r="r" b="b"/>
            <a:pathLst>
              <a:path w="1739438" h="2057400">
                <a:moveTo>
                  <a:pt x="0" y="0"/>
                </a:moveTo>
                <a:lnTo>
                  <a:pt x="1739439" y="0"/>
                </a:lnTo>
                <a:lnTo>
                  <a:pt x="1739439"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1765474" y="8240000"/>
            <a:ext cx="1141499" cy="1350160"/>
          </a:xfrm>
          <a:custGeom>
            <a:avLst/>
            <a:gdLst/>
            <a:ahLst/>
            <a:cxnLst/>
            <a:rect l="l" t="t" r="r" b="b"/>
            <a:pathLst>
              <a:path w="1141499" h="1350160">
                <a:moveTo>
                  <a:pt x="0" y="0"/>
                </a:moveTo>
                <a:lnTo>
                  <a:pt x="1141499" y="0"/>
                </a:lnTo>
                <a:lnTo>
                  <a:pt x="1141499" y="1350161"/>
                </a:lnTo>
                <a:lnTo>
                  <a:pt x="0" y="1350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7955825" y="1028700"/>
            <a:ext cx="13827036" cy="1539743"/>
            <a:chOff x="0" y="0"/>
            <a:chExt cx="18436048" cy="2052990"/>
          </a:xfrm>
        </p:grpSpPr>
        <p:grpSp>
          <p:nvGrpSpPr>
            <p:cNvPr id="7" name="Group 7"/>
            <p:cNvGrpSpPr/>
            <p:nvPr/>
          </p:nvGrpSpPr>
          <p:grpSpPr>
            <a:xfrm>
              <a:off x="0" y="0"/>
              <a:ext cx="18436048" cy="2052990"/>
              <a:chOff x="0" y="0"/>
              <a:chExt cx="2738158" cy="304914"/>
            </a:xfrm>
          </p:grpSpPr>
          <p:sp>
            <p:nvSpPr>
              <p:cNvPr id="8" name="Freeform 8"/>
              <p:cNvSpPr/>
              <p:nvPr/>
            </p:nvSpPr>
            <p:spPr>
              <a:xfrm>
                <a:off x="0" y="0"/>
                <a:ext cx="2738158" cy="304914"/>
              </a:xfrm>
              <a:custGeom>
                <a:avLst/>
                <a:gdLst/>
                <a:ahLst/>
                <a:cxnLst/>
                <a:rect l="l" t="t" r="r" b="b"/>
                <a:pathLst>
                  <a:path w="2738158" h="304914">
                    <a:moveTo>
                      <a:pt x="74467" y="0"/>
                    </a:moveTo>
                    <a:lnTo>
                      <a:pt x="2663691" y="0"/>
                    </a:lnTo>
                    <a:cubicBezTo>
                      <a:pt x="2683440" y="0"/>
                      <a:pt x="2702382" y="7846"/>
                      <a:pt x="2716347" y="21811"/>
                    </a:cubicBezTo>
                    <a:cubicBezTo>
                      <a:pt x="2730312" y="35776"/>
                      <a:pt x="2738158" y="54717"/>
                      <a:pt x="2738158" y="74467"/>
                    </a:cubicBezTo>
                    <a:lnTo>
                      <a:pt x="2738158" y="230447"/>
                    </a:lnTo>
                    <a:cubicBezTo>
                      <a:pt x="2738158" y="250197"/>
                      <a:pt x="2730312" y="269138"/>
                      <a:pt x="2716347" y="283103"/>
                    </a:cubicBezTo>
                    <a:cubicBezTo>
                      <a:pt x="2702382" y="297069"/>
                      <a:pt x="2683440" y="304914"/>
                      <a:pt x="2663691" y="304914"/>
                    </a:cubicBezTo>
                    <a:lnTo>
                      <a:pt x="74467" y="304914"/>
                    </a:lnTo>
                    <a:cubicBezTo>
                      <a:pt x="54717" y="304914"/>
                      <a:pt x="35776" y="297069"/>
                      <a:pt x="21811" y="283103"/>
                    </a:cubicBezTo>
                    <a:cubicBezTo>
                      <a:pt x="7846" y="269138"/>
                      <a:pt x="0" y="250197"/>
                      <a:pt x="0" y="230447"/>
                    </a:cubicBezTo>
                    <a:lnTo>
                      <a:pt x="0" y="74467"/>
                    </a:lnTo>
                    <a:cubicBezTo>
                      <a:pt x="0" y="54717"/>
                      <a:pt x="7846" y="35776"/>
                      <a:pt x="21811" y="21811"/>
                    </a:cubicBezTo>
                    <a:cubicBezTo>
                      <a:pt x="35776" y="7846"/>
                      <a:pt x="54717" y="0"/>
                      <a:pt x="74467" y="0"/>
                    </a:cubicBezTo>
                    <a:close/>
                  </a:path>
                </a:pathLst>
              </a:custGeom>
              <a:solidFill>
                <a:srgbClr val="ECEBE4"/>
              </a:solidFill>
            </p:spPr>
            <p:txBody>
              <a:bodyPr/>
              <a:lstStyle/>
              <a:p>
                <a:endParaRPr lang="en-US"/>
              </a:p>
            </p:txBody>
          </p:sp>
          <p:sp>
            <p:nvSpPr>
              <p:cNvPr id="9" name="TextBox 9"/>
              <p:cNvSpPr txBox="1"/>
              <p:nvPr/>
            </p:nvSpPr>
            <p:spPr>
              <a:xfrm>
                <a:off x="0" y="-38100"/>
                <a:ext cx="2738158" cy="343014"/>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559478" y="517946"/>
              <a:ext cx="1168109" cy="1146871"/>
            </a:xfrm>
            <a:custGeom>
              <a:avLst/>
              <a:gdLst/>
              <a:ahLst/>
              <a:cxnLst/>
              <a:rect l="l" t="t" r="r" b="b"/>
              <a:pathLst>
                <a:path w="1168109" h="1146871">
                  <a:moveTo>
                    <a:pt x="0" y="0"/>
                  </a:moveTo>
                  <a:lnTo>
                    <a:pt x="1168109" y="0"/>
                  </a:lnTo>
                  <a:lnTo>
                    <a:pt x="1168109" y="1146871"/>
                  </a:lnTo>
                  <a:lnTo>
                    <a:pt x="0" y="11468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2622795" y="549197"/>
              <a:ext cx="8362603" cy="948384"/>
            </a:xfrm>
            <a:prstGeom prst="rect">
              <a:avLst/>
            </a:prstGeom>
          </p:spPr>
          <p:txBody>
            <a:bodyPr lIns="0" tIns="0" rIns="0" bIns="0" rtlCol="0" anchor="t">
              <a:spAutoFit/>
            </a:bodyPr>
            <a:lstStyle/>
            <a:p>
              <a:pPr marL="0" lvl="0" indent="0" algn="just">
                <a:lnSpc>
                  <a:spcPts val="5467"/>
                </a:lnSpc>
                <a:spcBef>
                  <a:spcPct val="0"/>
                </a:spcBef>
              </a:pPr>
              <a:r>
                <a:rPr lang="en-US" sz="5016" b="1" spc="-195">
                  <a:solidFill>
                    <a:srgbClr val="5780C0"/>
                  </a:solidFill>
                  <a:latin typeface="Montserrat Bold"/>
                  <a:ea typeface="Montserrat Bold"/>
                  <a:cs typeface="Montserrat Bold"/>
                  <a:sym typeface="Montserrat Bold"/>
                </a:rPr>
                <a:t>Kết quả và đánh giá</a:t>
              </a:r>
            </a:p>
          </p:txBody>
        </p:sp>
      </p:grpSp>
      <p:grpSp>
        <p:nvGrpSpPr>
          <p:cNvPr id="12" name="Group 12"/>
          <p:cNvGrpSpPr/>
          <p:nvPr/>
        </p:nvGrpSpPr>
        <p:grpSpPr>
          <a:xfrm>
            <a:off x="3775613" y="3600610"/>
            <a:ext cx="10736774" cy="4282303"/>
            <a:chOff x="0" y="0"/>
            <a:chExt cx="2827792" cy="1127849"/>
          </a:xfrm>
        </p:grpSpPr>
        <p:sp>
          <p:nvSpPr>
            <p:cNvPr id="13" name="Freeform 13"/>
            <p:cNvSpPr/>
            <p:nvPr/>
          </p:nvSpPr>
          <p:spPr>
            <a:xfrm>
              <a:off x="0" y="0"/>
              <a:ext cx="2827792" cy="1127849"/>
            </a:xfrm>
            <a:custGeom>
              <a:avLst/>
              <a:gdLst/>
              <a:ahLst/>
              <a:cxnLst/>
              <a:rect l="l" t="t" r="r" b="b"/>
              <a:pathLst>
                <a:path w="2827792" h="1127849">
                  <a:moveTo>
                    <a:pt x="36774" y="0"/>
                  </a:moveTo>
                  <a:lnTo>
                    <a:pt x="2791018" y="0"/>
                  </a:lnTo>
                  <a:cubicBezTo>
                    <a:pt x="2811328" y="0"/>
                    <a:pt x="2827792" y="16464"/>
                    <a:pt x="2827792" y="36774"/>
                  </a:cubicBezTo>
                  <a:lnTo>
                    <a:pt x="2827792" y="1091075"/>
                  </a:lnTo>
                  <a:cubicBezTo>
                    <a:pt x="2827792" y="1111385"/>
                    <a:pt x="2811328" y="1127849"/>
                    <a:pt x="2791018" y="1127849"/>
                  </a:cubicBezTo>
                  <a:lnTo>
                    <a:pt x="36774" y="1127849"/>
                  </a:lnTo>
                  <a:cubicBezTo>
                    <a:pt x="16464" y="1127849"/>
                    <a:pt x="0" y="1111385"/>
                    <a:pt x="0" y="1091075"/>
                  </a:cubicBezTo>
                  <a:lnTo>
                    <a:pt x="0" y="36774"/>
                  </a:lnTo>
                  <a:cubicBezTo>
                    <a:pt x="0" y="16464"/>
                    <a:pt x="16464" y="0"/>
                    <a:pt x="36774" y="0"/>
                  </a:cubicBezTo>
                  <a:close/>
                </a:path>
              </a:pathLst>
            </a:custGeom>
            <a:solidFill>
              <a:srgbClr val="000000">
                <a:alpha val="0"/>
              </a:srgbClr>
            </a:solidFill>
            <a:ln w="47625" cap="rnd">
              <a:solidFill>
                <a:srgbClr val="FFFFFF"/>
              </a:solidFill>
              <a:prstDash val="dash"/>
              <a:round/>
            </a:ln>
          </p:spPr>
          <p:txBody>
            <a:bodyPr/>
            <a:lstStyle/>
            <a:p>
              <a:endParaRPr lang="en-US"/>
            </a:p>
          </p:txBody>
        </p:sp>
        <p:sp>
          <p:nvSpPr>
            <p:cNvPr id="14" name="TextBox 14"/>
            <p:cNvSpPr txBox="1"/>
            <p:nvPr/>
          </p:nvSpPr>
          <p:spPr>
            <a:xfrm>
              <a:off x="0" y="-28575"/>
              <a:ext cx="2827792" cy="1156424"/>
            </a:xfrm>
            <a:prstGeom prst="rect">
              <a:avLst/>
            </a:prstGeom>
          </p:spPr>
          <p:txBody>
            <a:bodyPr lIns="50800" tIns="50800" rIns="50800" bIns="50800" rtlCol="0" anchor="ctr"/>
            <a:lstStyle/>
            <a:p>
              <a:pPr algn="ctr">
                <a:lnSpc>
                  <a:spcPts val="2005"/>
                </a:lnSpc>
              </a:pPr>
              <a:endParaRPr/>
            </a:p>
          </p:txBody>
        </p:sp>
      </p:grpSp>
      <p:sp>
        <p:nvSpPr>
          <p:cNvPr id="15" name="TextBox 15"/>
          <p:cNvSpPr txBox="1"/>
          <p:nvPr/>
        </p:nvSpPr>
        <p:spPr>
          <a:xfrm>
            <a:off x="4577487" y="4044077"/>
            <a:ext cx="9240892" cy="854075"/>
          </a:xfrm>
          <a:prstGeom prst="rect">
            <a:avLst/>
          </a:prstGeom>
        </p:spPr>
        <p:txBody>
          <a:bodyPr lIns="0" tIns="0" rIns="0" bIns="0" rtlCol="0" anchor="t">
            <a:spAutoFit/>
          </a:bodyPr>
          <a:lstStyle/>
          <a:p>
            <a:pPr algn="ctr">
              <a:lnSpc>
                <a:spcPts val="7000"/>
              </a:lnSpc>
            </a:pPr>
            <a:r>
              <a:rPr lang="en-US" sz="5000" b="1">
                <a:solidFill>
                  <a:srgbClr val="FBF9F5"/>
                </a:solidFill>
                <a:latin typeface="Montserrat Bold"/>
                <a:ea typeface="Montserrat Bold"/>
                <a:cs typeface="Montserrat Bold"/>
                <a:sym typeface="Montserrat Bold"/>
              </a:rPr>
              <a:t>HẠN CHẾ &amp; KHÓ KHĂN</a:t>
            </a:r>
          </a:p>
        </p:txBody>
      </p:sp>
      <p:sp>
        <p:nvSpPr>
          <p:cNvPr id="16" name="TextBox 16"/>
          <p:cNvSpPr txBox="1"/>
          <p:nvPr/>
        </p:nvSpPr>
        <p:spPr>
          <a:xfrm>
            <a:off x="4332104" y="5265582"/>
            <a:ext cx="9731659" cy="26479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Hạn chế về thời gian phát triển ở tương lai, nguồn lực kỹ thuật còn hạn chế.</a:t>
            </a:r>
          </a:p>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Những lỗi chưa khắc phục được và sẽ được ra mắt sớm.</a:t>
            </a:r>
          </a:p>
          <a:p>
            <a:pPr algn="just">
              <a:lnSpc>
                <a:spcPts val="4200"/>
              </a:lnSpc>
            </a:pPr>
            <a:endParaRPr lang="en-US" sz="3000">
              <a:solidFill>
                <a:srgbClr val="FBF9F5"/>
              </a:solidFill>
              <a:latin typeface="Montserrat"/>
              <a:ea typeface="Montserrat"/>
              <a:cs typeface="Montserrat"/>
              <a:sym typeface="Montserrat"/>
            </a:endParaRP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10800000">
            <a:off x="13155670" y="8915080"/>
            <a:ext cx="5132330" cy="343220"/>
          </a:xfrm>
          <a:custGeom>
            <a:avLst/>
            <a:gdLst/>
            <a:ahLst/>
            <a:cxnLst/>
            <a:rect l="l" t="t" r="r" b="b"/>
            <a:pathLst>
              <a:path w="5132330" h="343220">
                <a:moveTo>
                  <a:pt x="0" y="0"/>
                </a:moveTo>
                <a:lnTo>
                  <a:pt x="5132330" y="0"/>
                </a:lnTo>
                <a:lnTo>
                  <a:pt x="5132330" y="343220"/>
                </a:lnTo>
                <a:lnTo>
                  <a:pt x="0" y="3432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3139789" y="1626962"/>
            <a:ext cx="5132330" cy="343220"/>
          </a:xfrm>
          <a:custGeom>
            <a:avLst/>
            <a:gdLst/>
            <a:ahLst/>
            <a:cxnLst/>
            <a:rect l="l" t="t" r="r" b="b"/>
            <a:pathLst>
              <a:path w="5132330" h="343220">
                <a:moveTo>
                  <a:pt x="5132329" y="0"/>
                </a:moveTo>
                <a:lnTo>
                  <a:pt x="0" y="0"/>
                </a:lnTo>
                <a:lnTo>
                  <a:pt x="0" y="343219"/>
                </a:lnTo>
                <a:lnTo>
                  <a:pt x="5132329" y="343219"/>
                </a:lnTo>
                <a:lnTo>
                  <a:pt x="5132329"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00350" y="511043"/>
            <a:ext cx="1739438" cy="2057400"/>
          </a:xfrm>
          <a:custGeom>
            <a:avLst/>
            <a:gdLst/>
            <a:ahLst/>
            <a:cxnLst/>
            <a:rect l="l" t="t" r="r" b="b"/>
            <a:pathLst>
              <a:path w="1739438" h="2057400">
                <a:moveTo>
                  <a:pt x="0" y="0"/>
                </a:moveTo>
                <a:lnTo>
                  <a:pt x="1739439" y="0"/>
                </a:lnTo>
                <a:lnTo>
                  <a:pt x="1739439"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1765474" y="8240000"/>
            <a:ext cx="1141499" cy="1350160"/>
          </a:xfrm>
          <a:custGeom>
            <a:avLst/>
            <a:gdLst/>
            <a:ahLst/>
            <a:cxnLst/>
            <a:rect l="l" t="t" r="r" b="b"/>
            <a:pathLst>
              <a:path w="1141499" h="1350160">
                <a:moveTo>
                  <a:pt x="0" y="0"/>
                </a:moveTo>
                <a:lnTo>
                  <a:pt x="1141499" y="0"/>
                </a:lnTo>
                <a:lnTo>
                  <a:pt x="1141499" y="1350161"/>
                </a:lnTo>
                <a:lnTo>
                  <a:pt x="0" y="1350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a:off x="7955825" y="1028700"/>
            <a:ext cx="13827036" cy="1539743"/>
            <a:chOff x="0" y="0"/>
            <a:chExt cx="18436048" cy="2052990"/>
          </a:xfrm>
        </p:grpSpPr>
        <p:grpSp>
          <p:nvGrpSpPr>
            <p:cNvPr id="7" name="Group 7"/>
            <p:cNvGrpSpPr/>
            <p:nvPr/>
          </p:nvGrpSpPr>
          <p:grpSpPr>
            <a:xfrm>
              <a:off x="0" y="0"/>
              <a:ext cx="18436048" cy="2052990"/>
              <a:chOff x="0" y="0"/>
              <a:chExt cx="2738158" cy="304914"/>
            </a:xfrm>
          </p:grpSpPr>
          <p:sp>
            <p:nvSpPr>
              <p:cNvPr id="8" name="Freeform 8"/>
              <p:cNvSpPr/>
              <p:nvPr/>
            </p:nvSpPr>
            <p:spPr>
              <a:xfrm>
                <a:off x="0" y="0"/>
                <a:ext cx="2738158" cy="304914"/>
              </a:xfrm>
              <a:custGeom>
                <a:avLst/>
                <a:gdLst/>
                <a:ahLst/>
                <a:cxnLst/>
                <a:rect l="l" t="t" r="r" b="b"/>
                <a:pathLst>
                  <a:path w="2738158" h="304914">
                    <a:moveTo>
                      <a:pt x="74467" y="0"/>
                    </a:moveTo>
                    <a:lnTo>
                      <a:pt x="2663691" y="0"/>
                    </a:lnTo>
                    <a:cubicBezTo>
                      <a:pt x="2683440" y="0"/>
                      <a:pt x="2702382" y="7846"/>
                      <a:pt x="2716347" y="21811"/>
                    </a:cubicBezTo>
                    <a:cubicBezTo>
                      <a:pt x="2730312" y="35776"/>
                      <a:pt x="2738158" y="54717"/>
                      <a:pt x="2738158" y="74467"/>
                    </a:cubicBezTo>
                    <a:lnTo>
                      <a:pt x="2738158" y="230447"/>
                    </a:lnTo>
                    <a:cubicBezTo>
                      <a:pt x="2738158" y="250197"/>
                      <a:pt x="2730312" y="269138"/>
                      <a:pt x="2716347" y="283103"/>
                    </a:cubicBezTo>
                    <a:cubicBezTo>
                      <a:pt x="2702382" y="297069"/>
                      <a:pt x="2683440" y="304914"/>
                      <a:pt x="2663691" y="304914"/>
                    </a:cubicBezTo>
                    <a:lnTo>
                      <a:pt x="74467" y="304914"/>
                    </a:lnTo>
                    <a:cubicBezTo>
                      <a:pt x="54717" y="304914"/>
                      <a:pt x="35776" y="297069"/>
                      <a:pt x="21811" y="283103"/>
                    </a:cubicBezTo>
                    <a:cubicBezTo>
                      <a:pt x="7846" y="269138"/>
                      <a:pt x="0" y="250197"/>
                      <a:pt x="0" y="230447"/>
                    </a:cubicBezTo>
                    <a:lnTo>
                      <a:pt x="0" y="74467"/>
                    </a:lnTo>
                    <a:cubicBezTo>
                      <a:pt x="0" y="54717"/>
                      <a:pt x="7846" y="35776"/>
                      <a:pt x="21811" y="21811"/>
                    </a:cubicBezTo>
                    <a:cubicBezTo>
                      <a:pt x="35776" y="7846"/>
                      <a:pt x="54717" y="0"/>
                      <a:pt x="74467" y="0"/>
                    </a:cubicBezTo>
                    <a:close/>
                  </a:path>
                </a:pathLst>
              </a:custGeom>
              <a:solidFill>
                <a:srgbClr val="ECEBE4"/>
              </a:solidFill>
            </p:spPr>
            <p:txBody>
              <a:bodyPr/>
              <a:lstStyle/>
              <a:p>
                <a:endParaRPr lang="en-US"/>
              </a:p>
            </p:txBody>
          </p:sp>
          <p:sp>
            <p:nvSpPr>
              <p:cNvPr id="9" name="TextBox 9"/>
              <p:cNvSpPr txBox="1"/>
              <p:nvPr/>
            </p:nvSpPr>
            <p:spPr>
              <a:xfrm>
                <a:off x="0" y="-38100"/>
                <a:ext cx="2738158" cy="343014"/>
              </a:xfrm>
              <a:prstGeom prst="rect">
                <a:avLst/>
              </a:prstGeom>
            </p:spPr>
            <p:txBody>
              <a:bodyPr lIns="50800" tIns="50800" rIns="50800" bIns="50800" rtlCol="0" anchor="ctr"/>
              <a:lstStyle/>
              <a:p>
                <a:pPr algn="ctr">
                  <a:lnSpc>
                    <a:spcPts val="2660"/>
                  </a:lnSpc>
                  <a:spcBef>
                    <a:spcPct val="0"/>
                  </a:spcBef>
                </a:pPr>
                <a:endParaRPr/>
              </a:p>
            </p:txBody>
          </p:sp>
        </p:grpSp>
        <p:sp>
          <p:nvSpPr>
            <p:cNvPr id="10" name="Freeform 10"/>
            <p:cNvSpPr/>
            <p:nvPr/>
          </p:nvSpPr>
          <p:spPr>
            <a:xfrm>
              <a:off x="559478" y="517946"/>
              <a:ext cx="1168109" cy="1146871"/>
            </a:xfrm>
            <a:custGeom>
              <a:avLst/>
              <a:gdLst/>
              <a:ahLst/>
              <a:cxnLst/>
              <a:rect l="l" t="t" r="r" b="b"/>
              <a:pathLst>
                <a:path w="1168109" h="1146871">
                  <a:moveTo>
                    <a:pt x="0" y="0"/>
                  </a:moveTo>
                  <a:lnTo>
                    <a:pt x="1168109" y="0"/>
                  </a:lnTo>
                  <a:lnTo>
                    <a:pt x="1168109" y="1146871"/>
                  </a:lnTo>
                  <a:lnTo>
                    <a:pt x="0" y="11468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TextBox 11"/>
            <p:cNvSpPr txBox="1"/>
            <p:nvPr/>
          </p:nvSpPr>
          <p:spPr>
            <a:xfrm>
              <a:off x="2622795" y="549197"/>
              <a:ext cx="8362603" cy="948384"/>
            </a:xfrm>
            <a:prstGeom prst="rect">
              <a:avLst/>
            </a:prstGeom>
          </p:spPr>
          <p:txBody>
            <a:bodyPr lIns="0" tIns="0" rIns="0" bIns="0" rtlCol="0" anchor="t">
              <a:spAutoFit/>
            </a:bodyPr>
            <a:lstStyle/>
            <a:p>
              <a:pPr marL="0" lvl="0" indent="0" algn="just">
                <a:lnSpc>
                  <a:spcPts val="5467"/>
                </a:lnSpc>
                <a:spcBef>
                  <a:spcPct val="0"/>
                </a:spcBef>
              </a:pPr>
              <a:r>
                <a:rPr lang="en-US" sz="5016" b="1" spc="-195">
                  <a:solidFill>
                    <a:srgbClr val="5780C0"/>
                  </a:solidFill>
                  <a:latin typeface="Montserrat Bold"/>
                  <a:ea typeface="Montserrat Bold"/>
                  <a:cs typeface="Montserrat Bold"/>
                  <a:sym typeface="Montserrat Bold"/>
                </a:rPr>
                <a:t>Kết quả và đánh giá</a:t>
              </a:r>
            </a:p>
          </p:txBody>
        </p:sp>
      </p:grpSp>
      <p:grpSp>
        <p:nvGrpSpPr>
          <p:cNvPr id="12" name="Group 12"/>
          <p:cNvGrpSpPr/>
          <p:nvPr/>
        </p:nvGrpSpPr>
        <p:grpSpPr>
          <a:xfrm>
            <a:off x="3775613" y="3600610"/>
            <a:ext cx="10736774" cy="4282303"/>
            <a:chOff x="0" y="0"/>
            <a:chExt cx="2827792" cy="1127849"/>
          </a:xfrm>
        </p:grpSpPr>
        <p:sp>
          <p:nvSpPr>
            <p:cNvPr id="13" name="Freeform 13"/>
            <p:cNvSpPr/>
            <p:nvPr/>
          </p:nvSpPr>
          <p:spPr>
            <a:xfrm>
              <a:off x="0" y="0"/>
              <a:ext cx="2827792" cy="1127849"/>
            </a:xfrm>
            <a:custGeom>
              <a:avLst/>
              <a:gdLst/>
              <a:ahLst/>
              <a:cxnLst/>
              <a:rect l="l" t="t" r="r" b="b"/>
              <a:pathLst>
                <a:path w="2827792" h="1127849">
                  <a:moveTo>
                    <a:pt x="36774" y="0"/>
                  </a:moveTo>
                  <a:lnTo>
                    <a:pt x="2791018" y="0"/>
                  </a:lnTo>
                  <a:cubicBezTo>
                    <a:pt x="2811328" y="0"/>
                    <a:pt x="2827792" y="16464"/>
                    <a:pt x="2827792" y="36774"/>
                  </a:cubicBezTo>
                  <a:lnTo>
                    <a:pt x="2827792" y="1091075"/>
                  </a:lnTo>
                  <a:cubicBezTo>
                    <a:pt x="2827792" y="1111385"/>
                    <a:pt x="2811328" y="1127849"/>
                    <a:pt x="2791018" y="1127849"/>
                  </a:cubicBezTo>
                  <a:lnTo>
                    <a:pt x="36774" y="1127849"/>
                  </a:lnTo>
                  <a:cubicBezTo>
                    <a:pt x="16464" y="1127849"/>
                    <a:pt x="0" y="1111385"/>
                    <a:pt x="0" y="1091075"/>
                  </a:cubicBezTo>
                  <a:lnTo>
                    <a:pt x="0" y="36774"/>
                  </a:lnTo>
                  <a:cubicBezTo>
                    <a:pt x="0" y="16464"/>
                    <a:pt x="16464" y="0"/>
                    <a:pt x="36774" y="0"/>
                  </a:cubicBezTo>
                  <a:close/>
                </a:path>
              </a:pathLst>
            </a:custGeom>
            <a:solidFill>
              <a:srgbClr val="000000">
                <a:alpha val="0"/>
              </a:srgbClr>
            </a:solidFill>
            <a:ln w="47625" cap="rnd">
              <a:solidFill>
                <a:srgbClr val="FFFFFF"/>
              </a:solidFill>
              <a:prstDash val="dash"/>
              <a:round/>
            </a:ln>
          </p:spPr>
          <p:txBody>
            <a:bodyPr/>
            <a:lstStyle/>
            <a:p>
              <a:endParaRPr lang="en-US"/>
            </a:p>
          </p:txBody>
        </p:sp>
        <p:sp>
          <p:nvSpPr>
            <p:cNvPr id="14" name="TextBox 14"/>
            <p:cNvSpPr txBox="1"/>
            <p:nvPr/>
          </p:nvSpPr>
          <p:spPr>
            <a:xfrm>
              <a:off x="0" y="-28575"/>
              <a:ext cx="2827792" cy="1156424"/>
            </a:xfrm>
            <a:prstGeom prst="rect">
              <a:avLst/>
            </a:prstGeom>
          </p:spPr>
          <p:txBody>
            <a:bodyPr lIns="50800" tIns="50800" rIns="50800" bIns="50800" rtlCol="0" anchor="ctr"/>
            <a:lstStyle/>
            <a:p>
              <a:pPr algn="ctr">
                <a:lnSpc>
                  <a:spcPts val="2005"/>
                </a:lnSpc>
              </a:pPr>
              <a:endParaRPr/>
            </a:p>
          </p:txBody>
        </p:sp>
      </p:grpSp>
      <p:sp>
        <p:nvSpPr>
          <p:cNvPr id="15" name="TextBox 15"/>
          <p:cNvSpPr txBox="1"/>
          <p:nvPr/>
        </p:nvSpPr>
        <p:spPr>
          <a:xfrm>
            <a:off x="4577487" y="4044077"/>
            <a:ext cx="9240892" cy="854075"/>
          </a:xfrm>
          <a:prstGeom prst="rect">
            <a:avLst/>
          </a:prstGeom>
        </p:spPr>
        <p:txBody>
          <a:bodyPr lIns="0" tIns="0" rIns="0" bIns="0" rtlCol="0" anchor="t">
            <a:spAutoFit/>
          </a:bodyPr>
          <a:lstStyle/>
          <a:p>
            <a:pPr algn="ctr">
              <a:lnSpc>
                <a:spcPts val="7000"/>
              </a:lnSpc>
            </a:pPr>
            <a:r>
              <a:rPr lang="en-US" sz="5000" b="1">
                <a:solidFill>
                  <a:srgbClr val="FBF9F5"/>
                </a:solidFill>
                <a:latin typeface="Montserrat Bold"/>
                <a:ea typeface="Montserrat Bold"/>
                <a:cs typeface="Montserrat Bold"/>
                <a:sym typeface="Montserrat Bold"/>
              </a:rPr>
              <a:t>TƯƠNG LAI</a:t>
            </a:r>
          </a:p>
        </p:txBody>
      </p:sp>
      <p:sp>
        <p:nvSpPr>
          <p:cNvPr id="16" name="TextBox 16"/>
          <p:cNvSpPr txBox="1"/>
          <p:nvPr/>
        </p:nvSpPr>
        <p:spPr>
          <a:xfrm>
            <a:off x="4332104" y="5265582"/>
            <a:ext cx="9731659" cy="15811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Tích hợp AI để gợi ý công việc thông minh hơn.</a:t>
            </a:r>
          </a:p>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Mở rộng quy mô cho nhiều doanh nghiệp và ứng viên.</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3140556" y="7441982"/>
            <a:ext cx="8338513" cy="8338513"/>
          </a:xfrm>
          <a:custGeom>
            <a:avLst/>
            <a:gdLst/>
            <a:ahLst/>
            <a:cxnLst/>
            <a:rect l="l" t="t" r="r" b="b"/>
            <a:pathLst>
              <a:path w="8338513" h="8338513">
                <a:moveTo>
                  <a:pt x="0" y="0"/>
                </a:moveTo>
                <a:lnTo>
                  <a:pt x="8338512" y="0"/>
                </a:lnTo>
                <a:lnTo>
                  <a:pt x="8338512" y="8338513"/>
                </a:lnTo>
                <a:lnTo>
                  <a:pt x="0" y="8338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118744" y="-4807211"/>
            <a:ext cx="8338513" cy="8338513"/>
          </a:xfrm>
          <a:custGeom>
            <a:avLst/>
            <a:gdLst/>
            <a:ahLst/>
            <a:cxnLst/>
            <a:rect l="l" t="t" r="r" b="b"/>
            <a:pathLst>
              <a:path w="8338513" h="8338513">
                <a:moveTo>
                  <a:pt x="0" y="0"/>
                </a:moveTo>
                <a:lnTo>
                  <a:pt x="8338512" y="0"/>
                </a:lnTo>
                <a:lnTo>
                  <a:pt x="8338512" y="8338513"/>
                </a:lnTo>
                <a:lnTo>
                  <a:pt x="0" y="8338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27672" y="328031"/>
            <a:ext cx="7166068" cy="7113951"/>
          </a:xfrm>
          <a:custGeom>
            <a:avLst/>
            <a:gdLst/>
            <a:ahLst/>
            <a:cxnLst/>
            <a:rect l="l" t="t" r="r" b="b"/>
            <a:pathLst>
              <a:path w="7166068" h="7113951">
                <a:moveTo>
                  <a:pt x="0" y="0"/>
                </a:moveTo>
                <a:lnTo>
                  <a:pt x="7166067" y="0"/>
                </a:lnTo>
                <a:lnTo>
                  <a:pt x="7166067" y="7113951"/>
                </a:lnTo>
                <a:lnTo>
                  <a:pt x="0" y="7113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7955825" y="1028700"/>
            <a:ext cx="13013800" cy="1539743"/>
            <a:chOff x="0" y="0"/>
            <a:chExt cx="17351733" cy="2052990"/>
          </a:xfrm>
        </p:grpSpPr>
        <p:grpSp>
          <p:nvGrpSpPr>
            <p:cNvPr id="6" name="Group 6"/>
            <p:cNvGrpSpPr/>
            <p:nvPr/>
          </p:nvGrpSpPr>
          <p:grpSpPr>
            <a:xfrm>
              <a:off x="0" y="0"/>
              <a:ext cx="17351733" cy="2052990"/>
              <a:chOff x="0" y="0"/>
              <a:chExt cx="2577113" cy="304914"/>
            </a:xfrm>
          </p:grpSpPr>
          <p:sp>
            <p:nvSpPr>
              <p:cNvPr id="7" name="Freeform 7"/>
              <p:cNvSpPr/>
              <p:nvPr/>
            </p:nvSpPr>
            <p:spPr>
              <a:xfrm>
                <a:off x="0" y="0"/>
                <a:ext cx="2577113" cy="304914"/>
              </a:xfrm>
              <a:custGeom>
                <a:avLst/>
                <a:gdLst/>
                <a:ahLst/>
                <a:cxnLst/>
                <a:rect l="l" t="t" r="r" b="b"/>
                <a:pathLst>
                  <a:path w="2577113" h="304914">
                    <a:moveTo>
                      <a:pt x="79120" y="0"/>
                    </a:moveTo>
                    <a:lnTo>
                      <a:pt x="2497993" y="0"/>
                    </a:lnTo>
                    <a:cubicBezTo>
                      <a:pt x="2518977" y="0"/>
                      <a:pt x="2539101" y="8336"/>
                      <a:pt x="2553939" y="23174"/>
                    </a:cubicBezTo>
                    <a:cubicBezTo>
                      <a:pt x="2568777" y="38012"/>
                      <a:pt x="2577113" y="58136"/>
                      <a:pt x="2577113" y="79120"/>
                    </a:cubicBezTo>
                    <a:lnTo>
                      <a:pt x="2577113" y="225794"/>
                    </a:lnTo>
                    <a:cubicBezTo>
                      <a:pt x="2577113" y="269491"/>
                      <a:pt x="2541690" y="304914"/>
                      <a:pt x="2497993" y="304914"/>
                    </a:cubicBezTo>
                    <a:lnTo>
                      <a:pt x="79120" y="304914"/>
                    </a:lnTo>
                    <a:cubicBezTo>
                      <a:pt x="35423" y="304914"/>
                      <a:pt x="0" y="269491"/>
                      <a:pt x="0" y="225794"/>
                    </a:cubicBezTo>
                    <a:lnTo>
                      <a:pt x="0" y="79120"/>
                    </a:lnTo>
                    <a:cubicBezTo>
                      <a:pt x="0" y="35423"/>
                      <a:pt x="35423" y="0"/>
                      <a:pt x="79120"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8" name="TextBox 8"/>
              <p:cNvSpPr txBox="1"/>
              <p:nvPr/>
            </p:nvSpPr>
            <p:spPr>
              <a:xfrm>
                <a:off x="0" y="-47625"/>
                <a:ext cx="2577113" cy="352539"/>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559478" y="530988"/>
              <a:ext cx="1168109" cy="1151119"/>
            </a:xfrm>
            <a:custGeom>
              <a:avLst/>
              <a:gdLst/>
              <a:ahLst/>
              <a:cxnLst/>
              <a:rect l="l" t="t" r="r" b="b"/>
              <a:pathLst>
                <a:path w="1168109" h="1151119">
                  <a:moveTo>
                    <a:pt x="0" y="0"/>
                  </a:moveTo>
                  <a:lnTo>
                    <a:pt x="1168109" y="0"/>
                  </a:lnTo>
                  <a:lnTo>
                    <a:pt x="1168109" y="1151118"/>
                  </a:lnTo>
                  <a:lnTo>
                    <a:pt x="0" y="1151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TextBox 10"/>
            <p:cNvSpPr txBox="1"/>
            <p:nvPr/>
          </p:nvSpPr>
          <p:spPr>
            <a:xfrm>
              <a:off x="2622795" y="660930"/>
              <a:ext cx="8362603" cy="948384"/>
            </a:xfrm>
            <a:prstGeom prst="rect">
              <a:avLst/>
            </a:prstGeom>
          </p:spPr>
          <p:txBody>
            <a:bodyPr lIns="0" tIns="0" rIns="0" bIns="0" rtlCol="0" anchor="t">
              <a:spAutoFit/>
            </a:bodyPr>
            <a:lstStyle/>
            <a:p>
              <a:pPr marL="0" lvl="0" indent="0" algn="just">
                <a:lnSpc>
                  <a:spcPts val="5467"/>
                </a:lnSpc>
                <a:spcBef>
                  <a:spcPct val="0"/>
                </a:spcBef>
              </a:pPr>
              <a:r>
                <a:rPr lang="en-US" sz="5016" b="1" spc="-195">
                  <a:solidFill>
                    <a:srgbClr val="FBF9F5"/>
                  </a:solidFill>
                  <a:latin typeface="Montserrat Bold"/>
                  <a:ea typeface="Montserrat Bold"/>
                  <a:cs typeface="Montserrat Bold"/>
                  <a:sym typeface="Montserrat Bold"/>
                </a:rPr>
                <a:t>Kế hoạch phát triển</a:t>
              </a:r>
            </a:p>
          </p:txBody>
        </p:sp>
      </p:grpSp>
      <p:grpSp>
        <p:nvGrpSpPr>
          <p:cNvPr id="11" name="Group 11"/>
          <p:cNvGrpSpPr/>
          <p:nvPr/>
        </p:nvGrpSpPr>
        <p:grpSpPr>
          <a:xfrm>
            <a:off x="2199323" y="3531302"/>
            <a:ext cx="6481018" cy="5726998"/>
            <a:chOff x="0" y="0"/>
            <a:chExt cx="8641358" cy="7635998"/>
          </a:xfrm>
        </p:grpSpPr>
        <p:grpSp>
          <p:nvGrpSpPr>
            <p:cNvPr id="12" name="Group 12"/>
            <p:cNvGrpSpPr/>
            <p:nvPr/>
          </p:nvGrpSpPr>
          <p:grpSpPr>
            <a:xfrm>
              <a:off x="0" y="0"/>
              <a:ext cx="8641358" cy="7635998"/>
              <a:chOff x="0" y="0"/>
              <a:chExt cx="1706935" cy="1508345"/>
            </a:xfrm>
          </p:grpSpPr>
          <p:sp>
            <p:nvSpPr>
              <p:cNvPr id="13" name="Freeform 13"/>
              <p:cNvSpPr/>
              <p:nvPr/>
            </p:nvSpPr>
            <p:spPr>
              <a:xfrm>
                <a:off x="0" y="0"/>
                <a:ext cx="1706935" cy="1508345"/>
              </a:xfrm>
              <a:custGeom>
                <a:avLst/>
                <a:gdLst/>
                <a:ahLst/>
                <a:cxnLst/>
                <a:rect l="l" t="t" r="r" b="b"/>
                <a:pathLst>
                  <a:path w="1706935" h="1508345">
                    <a:moveTo>
                      <a:pt x="60922" y="0"/>
                    </a:moveTo>
                    <a:lnTo>
                      <a:pt x="1646013" y="0"/>
                    </a:lnTo>
                    <a:cubicBezTo>
                      <a:pt x="1679659" y="0"/>
                      <a:pt x="1706935" y="27276"/>
                      <a:pt x="1706935" y="60922"/>
                    </a:cubicBezTo>
                    <a:lnTo>
                      <a:pt x="1706935" y="1447423"/>
                    </a:lnTo>
                    <a:cubicBezTo>
                      <a:pt x="1706935" y="1463581"/>
                      <a:pt x="1700516" y="1479076"/>
                      <a:pt x="1689091" y="1490502"/>
                    </a:cubicBezTo>
                    <a:cubicBezTo>
                      <a:pt x="1677666" y="1501927"/>
                      <a:pt x="1662170" y="1508345"/>
                      <a:pt x="1646013" y="1508345"/>
                    </a:cubicBezTo>
                    <a:lnTo>
                      <a:pt x="60922" y="1508345"/>
                    </a:lnTo>
                    <a:cubicBezTo>
                      <a:pt x="44765" y="1508345"/>
                      <a:pt x="29269" y="1501927"/>
                      <a:pt x="17844" y="1490502"/>
                    </a:cubicBezTo>
                    <a:cubicBezTo>
                      <a:pt x="6419" y="1479076"/>
                      <a:pt x="0" y="1463581"/>
                      <a:pt x="0" y="1447423"/>
                    </a:cubicBezTo>
                    <a:lnTo>
                      <a:pt x="0" y="60922"/>
                    </a:lnTo>
                    <a:cubicBezTo>
                      <a:pt x="0" y="44765"/>
                      <a:pt x="6419" y="29269"/>
                      <a:pt x="17844" y="17844"/>
                    </a:cubicBezTo>
                    <a:cubicBezTo>
                      <a:pt x="29269" y="6419"/>
                      <a:pt x="44765" y="0"/>
                      <a:pt x="60922" y="0"/>
                    </a:cubicBezTo>
                    <a:close/>
                  </a:path>
                </a:pathLst>
              </a:custGeom>
              <a:solidFill>
                <a:srgbClr val="000000">
                  <a:alpha val="0"/>
                </a:srgbClr>
              </a:solidFill>
              <a:ln w="47625" cap="rnd">
                <a:solidFill>
                  <a:srgbClr val="FFFFFF"/>
                </a:solidFill>
                <a:prstDash val="dash"/>
                <a:round/>
              </a:ln>
            </p:spPr>
            <p:txBody>
              <a:bodyPr/>
              <a:lstStyle/>
              <a:p>
                <a:endParaRPr lang="en-US"/>
              </a:p>
            </p:txBody>
          </p:sp>
          <p:sp>
            <p:nvSpPr>
              <p:cNvPr id="14" name="TextBox 14"/>
              <p:cNvSpPr txBox="1"/>
              <p:nvPr/>
            </p:nvSpPr>
            <p:spPr>
              <a:xfrm>
                <a:off x="0" y="-28575"/>
                <a:ext cx="1706935" cy="1536920"/>
              </a:xfrm>
              <a:prstGeom prst="rect">
                <a:avLst/>
              </a:prstGeom>
            </p:spPr>
            <p:txBody>
              <a:bodyPr lIns="50800" tIns="50800" rIns="50800" bIns="50800" rtlCol="0" anchor="ctr"/>
              <a:lstStyle/>
              <a:p>
                <a:pPr algn="ctr">
                  <a:lnSpc>
                    <a:spcPts val="2005"/>
                  </a:lnSpc>
                </a:pPr>
                <a:endParaRPr/>
              </a:p>
            </p:txBody>
          </p:sp>
        </p:grpSp>
        <p:sp>
          <p:nvSpPr>
            <p:cNvPr id="15" name="TextBox 15"/>
            <p:cNvSpPr txBox="1"/>
            <p:nvPr/>
          </p:nvSpPr>
          <p:spPr>
            <a:xfrm>
              <a:off x="645378" y="623038"/>
              <a:ext cx="7437416" cy="1107017"/>
            </a:xfrm>
            <a:prstGeom prst="rect">
              <a:avLst/>
            </a:prstGeom>
          </p:spPr>
          <p:txBody>
            <a:bodyPr lIns="0" tIns="0" rIns="0" bIns="0" rtlCol="0" anchor="t">
              <a:spAutoFit/>
            </a:bodyPr>
            <a:lstStyle/>
            <a:p>
              <a:pPr algn="ctr">
                <a:lnSpc>
                  <a:spcPts val="7000"/>
                </a:lnSpc>
              </a:pPr>
              <a:r>
                <a:rPr lang="en-US" sz="5000" b="1">
                  <a:solidFill>
                    <a:srgbClr val="FBF9F5"/>
                  </a:solidFill>
                  <a:latin typeface="Montserrat Bold"/>
                  <a:ea typeface="Montserrat Bold"/>
                  <a:cs typeface="Montserrat Bold"/>
                  <a:sym typeface="Montserrat Bold"/>
                </a:rPr>
                <a:t>PHÁT TRIỂN</a:t>
              </a:r>
            </a:p>
          </p:txBody>
        </p:sp>
        <p:sp>
          <p:nvSpPr>
            <p:cNvPr id="16" name="TextBox 16"/>
            <p:cNvSpPr txBox="1"/>
            <p:nvPr/>
          </p:nvSpPr>
          <p:spPr>
            <a:xfrm>
              <a:off x="447885" y="2239012"/>
              <a:ext cx="7832403" cy="42227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Deloy ứng dụng web để có khả năng chạm tới nhiều người dùng hơn.</a:t>
              </a:r>
            </a:p>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Chức năng trò chuyện dự kiến sẽ được phát triển trong ứng dụng web.</a:t>
              </a:r>
            </a:p>
          </p:txBody>
        </p:sp>
      </p:grpSp>
      <p:grpSp>
        <p:nvGrpSpPr>
          <p:cNvPr id="17" name="Group 17"/>
          <p:cNvGrpSpPr/>
          <p:nvPr/>
        </p:nvGrpSpPr>
        <p:grpSpPr>
          <a:xfrm>
            <a:off x="9607659" y="3531302"/>
            <a:ext cx="6481018" cy="5726998"/>
            <a:chOff x="0" y="0"/>
            <a:chExt cx="8641358" cy="7635998"/>
          </a:xfrm>
        </p:grpSpPr>
        <p:grpSp>
          <p:nvGrpSpPr>
            <p:cNvPr id="18" name="Group 18"/>
            <p:cNvGrpSpPr/>
            <p:nvPr/>
          </p:nvGrpSpPr>
          <p:grpSpPr>
            <a:xfrm>
              <a:off x="0" y="0"/>
              <a:ext cx="8641358" cy="7635998"/>
              <a:chOff x="0" y="0"/>
              <a:chExt cx="1706935" cy="1508345"/>
            </a:xfrm>
          </p:grpSpPr>
          <p:sp>
            <p:nvSpPr>
              <p:cNvPr id="19" name="Freeform 19"/>
              <p:cNvSpPr/>
              <p:nvPr/>
            </p:nvSpPr>
            <p:spPr>
              <a:xfrm>
                <a:off x="0" y="0"/>
                <a:ext cx="1706935" cy="1508345"/>
              </a:xfrm>
              <a:custGeom>
                <a:avLst/>
                <a:gdLst/>
                <a:ahLst/>
                <a:cxnLst/>
                <a:rect l="l" t="t" r="r" b="b"/>
                <a:pathLst>
                  <a:path w="1706935" h="1508345">
                    <a:moveTo>
                      <a:pt x="60922" y="0"/>
                    </a:moveTo>
                    <a:lnTo>
                      <a:pt x="1646013" y="0"/>
                    </a:lnTo>
                    <a:cubicBezTo>
                      <a:pt x="1679659" y="0"/>
                      <a:pt x="1706935" y="27276"/>
                      <a:pt x="1706935" y="60922"/>
                    </a:cubicBezTo>
                    <a:lnTo>
                      <a:pt x="1706935" y="1447423"/>
                    </a:lnTo>
                    <a:cubicBezTo>
                      <a:pt x="1706935" y="1463581"/>
                      <a:pt x="1700516" y="1479076"/>
                      <a:pt x="1689091" y="1490502"/>
                    </a:cubicBezTo>
                    <a:cubicBezTo>
                      <a:pt x="1677666" y="1501927"/>
                      <a:pt x="1662170" y="1508345"/>
                      <a:pt x="1646013" y="1508345"/>
                    </a:cubicBezTo>
                    <a:lnTo>
                      <a:pt x="60922" y="1508345"/>
                    </a:lnTo>
                    <a:cubicBezTo>
                      <a:pt x="44765" y="1508345"/>
                      <a:pt x="29269" y="1501927"/>
                      <a:pt x="17844" y="1490502"/>
                    </a:cubicBezTo>
                    <a:cubicBezTo>
                      <a:pt x="6419" y="1479076"/>
                      <a:pt x="0" y="1463581"/>
                      <a:pt x="0" y="1447423"/>
                    </a:cubicBezTo>
                    <a:lnTo>
                      <a:pt x="0" y="60922"/>
                    </a:lnTo>
                    <a:cubicBezTo>
                      <a:pt x="0" y="44765"/>
                      <a:pt x="6419" y="29269"/>
                      <a:pt x="17844" y="17844"/>
                    </a:cubicBezTo>
                    <a:cubicBezTo>
                      <a:pt x="29269" y="6419"/>
                      <a:pt x="44765" y="0"/>
                      <a:pt x="60922" y="0"/>
                    </a:cubicBezTo>
                    <a:close/>
                  </a:path>
                </a:pathLst>
              </a:custGeom>
              <a:solidFill>
                <a:srgbClr val="000000">
                  <a:alpha val="0"/>
                </a:srgbClr>
              </a:solidFill>
              <a:ln w="47625" cap="rnd">
                <a:solidFill>
                  <a:srgbClr val="FFFFFF"/>
                </a:solidFill>
                <a:prstDash val="dash"/>
                <a:round/>
              </a:ln>
            </p:spPr>
            <p:txBody>
              <a:bodyPr/>
              <a:lstStyle/>
              <a:p>
                <a:endParaRPr lang="en-US"/>
              </a:p>
            </p:txBody>
          </p:sp>
          <p:sp>
            <p:nvSpPr>
              <p:cNvPr id="20" name="TextBox 20"/>
              <p:cNvSpPr txBox="1"/>
              <p:nvPr/>
            </p:nvSpPr>
            <p:spPr>
              <a:xfrm>
                <a:off x="0" y="-28575"/>
                <a:ext cx="1706935" cy="1536920"/>
              </a:xfrm>
              <a:prstGeom prst="rect">
                <a:avLst/>
              </a:prstGeom>
            </p:spPr>
            <p:txBody>
              <a:bodyPr lIns="50800" tIns="50800" rIns="50800" bIns="50800" rtlCol="0" anchor="ctr"/>
              <a:lstStyle/>
              <a:p>
                <a:pPr algn="ctr">
                  <a:lnSpc>
                    <a:spcPts val="2005"/>
                  </a:lnSpc>
                </a:pPr>
                <a:endParaRPr/>
              </a:p>
            </p:txBody>
          </p:sp>
        </p:grpSp>
        <p:sp>
          <p:nvSpPr>
            <p:cNvPr id="21" name="TextBox 21"/>
            <p:cNvSpPr txBox="1"/>
            <p:nvPr/>
          </p:nvSpPr>
          <p:spPr>
            <a:xfrm>
              <a:off x="645378" y="623038"/>
              <a:ext cx="7437416" cy="1107017"/>
            </a:xfrm>
            <a:prstGeom prst="rect">
              <a:avLst/>
            </a:prstGeom>
          </p:spPr>
          <p:txBody>
            <a:bodyPr lIns="0" tIns="0" rIns="0" bIns="0" rtlCol="0" anchor="t">
              <a:spAutoFit/>
            </a:bodyPr>
            <a:lstStyle/>
            <a:p>
              <a:pPr algn="ctr">
                <a:lnSpc>
                  <a:spcPts val="7000"/>
                </a:lnSpc>
              </a:pPr>
              <a:r>
                <a:rPr lang="en-US" sz="5000" b="1">
                  <a:solidFill>
                    <a:srgbClr val="FBF9F5"/>
                  </a:solidFill>
                  <a:latin typeface="Montserrat Bold"/>
                  <a:ea typeface="Montserrat Bold"/>
                  <a:cs typeface="Montserrat Bold"/>
                  <a:sym typeface="Montserrat Bold"/>
                </a:rPr>
                <a:t>CẢI THIỆN</a:t>
              </a:r>
            </a:p>
          </p:txBody>
        </p:sp>
        <p:sp>
          <p:nvSpPr>
            <p:cNvPr id="22" name="TextBox 22"/>
            <p:cNvSpPr txBox="1"/>
            <p:nvPr/>
          </p:nvSpPr>
          <p:spPr>
            <a:xfrm>
              <a:off x="447885" y="2239012"/>
              <a:ext cx="7832403" cy="28003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Bảo mật lưu trữ dữ liệu tài khoản người dùng.</a:t>
              </a:r>
            </a:p>
            <a:p>
              <a:pPr marL="647700" lvl="1" indent="-323850" algn="l">
                <a:lnSpc>
                  <a:spcPts val="4200"/>
                </a:lnSpc>
                <a:buFont typeface="Arial"/>
                <a:buChar char="•"/>
              </a:pPr>
              <a:r>
                <a:rPr lang="en-US" sz="3000">
                  <a:solidFill>
                    <a:srgbClr val="FBF9F5"/>
                  </a:solidFill>
                  <a:latin typeface="Montserrat"/>
                  <a:ea typeface="Montserrat"/>
                  <a:cs typeface="Montserrat"/>
                  <a:sym typeface="Montserrat"/>
                </a:rPr>
                <a:t>Chỉnh sửa giao diện, tối ưu về sau cho ứng dụng web.</a:t>
              </a: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TextBox 2"/>
          <p:cNvSpPr txBox="1"/>
          <p:nvPr/>
        </p:nvSpPr>
        <p:spPr>
          <a:xfrm>
            <a:off x="6598414" y="1601449"/>
            <a:ext cx="14817822" cy="13114659"/>
          </a:xfrm>
          <a:prstGeom prst="rect">
            <a:avLst/>
          </a:prstGeom>
        </p:spPr>
        <p:txBody>
          <a:bodyPr lIns="0" tIns="0" rIns="0" bIns="0" rtlCol="0" anchor="t">
            <a:spAutoFit/>
          </a:bodyPr>
          <a:lstStyle/>
          <a:p>
            <a:pPr algn="r">
              <a:lnSpc>
                <a:spcPts val="90928"/>
              </a:lnSpc>
            </a:pPr>
            <a:r>
              <a:rPr lang="en-US" sz="116575" spc="-7227">
                <a:solidFill>
                  <a:srgbClr val="FBF9F5">
                    <a:alpha val="11765"/>
                  </a:srgbClr>
                </a:solidFill>
                <a:latin typeface="Lovelace"/>
                <a:ea typeface="Lovelace"/>
                <a:cs typeface="Lovelace"/>
                <a:sym typeface="Lovelace"/>
              </a:rPr>
              <a:t>L</a:t>
            </a:r>
          </a:p>
        </p:txBody>
      </p:sp>
      <p:sp>
        <p:nvSpPr>
          <p:cNvPr id="3" name="TextBox 3"/>
          <p:cNvSpPr txBox="1"/>
          <p:nvPr/>
        </p:nvSpPr>
        <p:spPr>
          <a:xfrm>
            <a:off x="0" y="1248688"/>
            <a:ext cx="18114879" cy="10701896"/>
          </a:xfrm>
          <a:prstGeom prst="rect">
            <a:avLst/>
          </a:prstGeom>
        </p:spPr>
        <p:txBody>
          <a:bodyPr lIns="0" tIns="0" rIns="0" bIns="0" rtlCol="0" anchor="t">
            <a:spAutoFit/>
          </a:bodyPr>
          <a:lstStyle/>
          <a:p>
            <a:pPr algn="l">
              <a:lnSpc>
                <a:spcPts val="74371"/>
              </a:lnSpc>
            </a:pPr>
            <a:r>
              <a:rPr lang="en-US" sz="95348" spc="-5911">
                <a:solidFill>
                  <a:srgbClr val="FBF9F5">
                    <a:alpha val="11765"/>
                  </a:srgbClr>
                </a:solidFill>
                <a:latin typeface="Lovelace"/>
                <a:ea typeface="Lovelace"/>
                <a:cs typeface="Lovelace"/>
                <a:sym typeface="Lovelace"/>
              </a:rPr>
              <a:t>K</a:t>
            </a:r>
          </a:p>
        </p:txBody>
      </p:sp>
      <p:grpSp>
        <p:nvGrpSpPr>
          <p:cNvPr id="4" name="Group 4"/>
          <p:cNvGrpSpPr/>
          <p:nvPr/>
        </p:nvGrpSpPr>
        <p:grpSpPr>
          <a:xfrm>
            <a:off x="7955825" y="1069526"/>
            <a:ext cx="13460410" cy="1498916"/>
            <a:chOff x="0" y="0"/>
            <a:chExt cx="17947214" cy="1998555"/>
          </a:xfrm>
        </p:grpSpPr>
        <p:grpSp>
          <p:nvGrpSpPr>
            <p:cNvPr id="5" name="Group 5"/>
            <p:cNvGrpSpPr/>
            <p:nvPr/>
          </p:nvGrpSpPr>
          <p:grpSpPr>
            <a:xfrm>
              <a:off x="0" y="0"/>
              <a:ext cx="17947214" cy="1998555"/>
              <a:chOff x="0" y="0"/>
              <a:chExt cx="2738158" cy="304914"/>
            </a:xfrm>
          </p:grpSpPr>
          <p:sp>
            <p:nvSpPr>
              <p:cNvPr id="6" name="Freeform 6"/>
              <p:cNvSpPr/>
              <p:nvPr/>
            </p:nvSpPr>
            <p:spPr>
              <a:xfrm>
                <a:off x="0" y="0"/>
                <a:ext cx="2738158" cy="304914"/>
              </a:xfrm>
              <a:custGeom>
                <a:avLst/>
                <a:gdLst/>
                <a:ahLst/>
                <a:cxnLst/>
                <a:rect l="l" t="t" r="r" b="b"/>
                <a:pathLst>
                  <a:path w="2738158" h="304914">
                    <a:moveTo>
                      <a:pt x="74467" y="0"/>
                    </a:moveTo>
                    <a:lnTo>
                      <a:pt x="2663691" y="0"/>
                    </a:lnTo>
                    <a:cubicBezTo>
                      <a:pt x="2683440" y="0"/>
                      <a:pt x="2702382" y="7846"/>
                      <a:pt x="2716347" y="21811"/>
                    </a:cubicBezTo>
                    <a:cubicBezTo>
                      <a:pt x="2730312" y="35776"/>
                      <a:pt x="2738158" y="54717"/>
                      <a:pt x="2738158" y="74467"/>
                    </a:cubicBezTo>
                    <a:lnTo>
                      <a:pt x="2738158" y="230447"/>
                    </a:lnTo>
                    <a:cubicBezTo>
                      <a:pt x="2738158" y="250197"/>
                      <a:pt x="2730312" y="269138"/>
                      <a:pt x="2716347" y="283103"/>
                    </a:cubicBezTo>
                    <a:cubicBezTo>
                      <a:pt x="2702382" y="297069"/>
                      <a:pt x="2683440" y="304914"/>
                      <a:pt x="2663691" y="304914"/>
                    </a:cubicBezTo>
                    <a:lnTo>
                      <a:pt x="74467" y="304914"/>
                    </a:lnTo>
                    <a:cubicBezTo>
                      <a:pt x="54717" y="304914"/>
                      <a:pt x="35776" y="297069"/>
                      <a:pt x="21811" y="283103"/>
                    </a:cubicBezTo>
                    <a:cubicBezTo>
                      <a:pt x="7846" y="269138"/>
                      <a:pt x="0" y="250197"/>
                      <a:pt x="0" y="230447"/>
                    </a:cubicBezTo>
                    <a:lnTo>
                      <a:pt x="0" y="74467"/>
                    </a:lnTo>
                    <a:cubicBezTo>
                      <a:pt x="0" y="54717"/>
                      <a:pt x="7846" y="35776"/>
                      <a:pt x="21811" y="21811"/>
                    </a:cubicBezTo>
                    <a:cubicBezTo>
                      <a:pt x="35776" y="7846"/>
                      <a:pt x="54717" y="0"/>
                      <a:pt x="74467" y="0"/>
                    </a:cubicBezTo>
                    <a:close/>
                  </a:path>
                </a:pathLst>
              </a:custGeom>
              <a:solidFill>
                <a:srgbClr val="ECEBE4"/>
              </a:solidFill>
            </p:spPr>
            <p:txBody>
              <a:bodyPr/>
              <a:lstStyle/>
              <a:p>
                <a:endParaRPr lang="en-US"/>
              </a:p>
            </p:txBody>
          </p:sp>
          <p:sp>
            <p:nvSpPr>
              <p:cNvPr id="7" name="TextBox 7"/>
              <p:cNvSpPr txBox="1"/>
              <p:nvPr/>
            </p:nvSpPr>
            <p:spPr>
              <a:xfrm>
                <a:off x="0" y="-38100"/>
                <a:ext cx="2738158" cy="343014"/>
              </a:xfrm>
              <a:prstGeom prst="rect">
                <a:avLst/>
              </a:prstGeom>
            </p:spPr>
            <p:txBody>
              <a:bodyPr lIns="50800" tIns="50800" rIns="50800" bIns="50800" rtlCol="0" anchor="ctr"/>
              <a:lstStyle/>
              <a:p>
                <a:pPr algn="ctr">
                  <a:lnSpc>
                    <a:spcPts val="2660"/>
                  </a:lnSpc>
                  <a:spcBef>
                    <a:spcPct val="0"/>
                  </a:spcBef>
                </a:pPr>
                <a:endParaRPr/>
              </a:p>
            </p:txBody>
          </p:sp>
        </p:grpSp>
        <p:sp>
          <p:nvSpPr>
            <p:cNvPr id="8" name="Freeform 8"/>
            <p:cNvSpPr/>
            <p:nvPr/>
          </p:nvSpPr>
          <p:spPr>
            <a:xfrm>
              <a:off x="544643" y="425493"/>
              <a:ext cx="1137137" cy="1147569"/>
            </a:xfrm>
            <a:custGeom>
              <a:avLst/>
              <a:gdLst/>
              <a:ahLst/>
              <a:cxnLst/>
              <a:rect l="l" t="t" r="r" b="b"/>
              <a:pathLst>
                <a:path w="1137137" h="1147569">
                  <a:moveTo>
                    <a:pt x="0" y="0"/>
                  </a:moveTo>
                  <a:lnTo>
                    <a:pt x="1137137" y="0"/>
                  </a:lnTo>
                  <a:lnTo>
                    <a:pt x="1137137" y="1147569"/>
                  </a:lnTo>
                  <a:lnTo>
                    <a:pt x="0" y="11475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2553251" y="536151"/>
              <a:ext cx="8140868" cy="921722"/>
            </a:xfrm>
            <a:prstGeom prst="rect">
              <a:avLst/>
            </a:prstGeom>
          </p:spPr>
          <p:txBody>
            <a:bodyPr lIns="0" tIns="0" rIns="0" bIns="0" rtlCol="0" anchor="t">
              <a:spAutoFit/>
            </a:bodyPr>
            <a:lstStyle/>
            <a:p>
              <a:pPr marL="0" lvl="0" indent="0" algn="just">
                <a:lnSpc>
                  <a:spcPts val="5322"/>
                </a:lnSpc>
                <a:spcBef>
                  <a:spcPct val="0"/>
                </a:spcBef>
              </a:pPr>
              <a:r>
                <a:rPr lang="en-US" sz="4883" b="1" spc="-190">
                  <a:solidFill>
                    <a:srgbClr val="5780C0"/>
                  </a:solidFill>
                  <a:latin typeface="Montserrat Bold"/>
                  <a:ea typeface="Montserrat Bold"/>
                  <a:cs typeface="Montserrat Bold"/>
                  <a:sym typeface="Montserrat Bold"/>
                </a:rPr>
                <a:t>Kết luận</a:t>
              </a:r>
            </a:p>
          </p:txBody>
        </p:sp>
      </p:grpSp>
      <p:sp>
        <p:nvSpPr>
          <p:cNvPr id="10" name="TextBox 10"/>
          <p:cNvSpPr txBox="1"/>
          <p:nvPr/>
        </p:nvSpPr>
        <p:spPr>
          <a:xfrm>
            <a:off x="1028700" y="3554440"/>
            <a:ext cx="16230600" cy="2647950"/>
          </a:xfrm>
          <a:prstGeom prst="rect">
            <a:avLst/>
          </a:prstGeom>
        </p:spPr>
        <p:txBody>
          <a:bodyPr lIns="0" tIns="0" rIns="0" bIns="0" rtlCol="0" anchor="t">
            <a:spAutoFit/>
          </a:bodyPr>
          <a:lstStyle/>
          <a:p>
            <a:pPr algn="just">
              <a:lnSpc>
                <a:spcPts val="4200"/>
              </a:lnSpc>
              <a:spcBef>
                <a:spcPct val="0"/>
              </a:spcBef>
            </a:pPr>
            <a:r>
              <a:rPr lang="en-US" sz="3000">
                <a:solidFill>
                  <a:srgbClr val="FFFFFF"/>
                </a:solidFill>
                <a:latin typeface="Montserrat"/>
                <a:ea typeface="Montserrat"/>
                <a:cs typeface="Montserrat"/>
                <a:sym typeface="Montserrat"/>
              </a:rPr>
              <a:t>Ứng dụng không chỉ đáp ứng nhu cầu hiện tại mà còn mở ra cơ hội phát triển lâu dài, tạo giá trị cho cả ứng viên và nhà tuyển dụng. Ý nghĩa thực tiễn của ứng dụng thể hiện rõ trong việc thúc đẩy thị trường lao động phát triển theo hướng chuyên nghiệp hóa và số hóa, đặc biệt trong bối cảnh công nghệ đang thay đổi mạnh mẽ cách con người làm việc và tuyển dụng. </a:t>
            </a:r>
          </a:p>
        </p:txBody>
      </p:sp>
      <p:sp>
        <p:nvSpPr>
          <p:cNvPr id="11" name="TextBox 11"/>
          <p:cNvSpPr txBox="1"/>
          <p:nvPr/>
        </p:nvSpPr>
        <p:spPr>
          <a:xfrm>
            <a:off x="1028700" y="6676329"/>
            <a:ext cx="16230600" cy="2114550"/>
          </a:xfrm>
          <a:prstGeom prst="rect">
            <a:avLst/>
          </a:prstGeom>
        </p:spPr>
        <p:txBody>
          <a:bodyPr lIns="0" tIns="0" rIns="0" bIns="0" rtlCol="0" anchor="t">
            <a:spAutoFit/>
          </a:bodyPr>
          <a:lstStyle/>
          <a:p>
            <a:pPr algn="just">
              <a:lnSpc>
                <a:spcPts val="4200"/>
              </a:lnSpc>
              <a:spcBef>
                <a:spcPct val="0"/>
              </a:spcBef>
            </a:pPr>
            <a:r>
              <a:rPr lang="en-US" sz="3000">
                <a:solidFill>
                  <a:srgbClr val="FFFFFF"/>
                </a:solidFill>
                <a:latin typeface="Montserrat"/>
                <a:ea typeface="Montserrat"/>
                <a:cs typeface="Montserrat"/>
                <a:sym typeface="Montserrat"/>
              </a:rPr>
              <a:t>Bằng cách tối ưu hóa trải nghiệm người dùng và giải quyết những hạn chế của các nền tảng hiện tại, ứng dụng hứa hẹn sẽ trở thành công cụ hỗ trợ đắc lực trong thị trường lao động, giúp hàng triệu ứng viên và nhà tuyển dụng tiếp cận nhau một cách hiệu quả, nhanh chóng và đáng tin cậy.</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TextBox 2"/>
          <p:cNvSpPr txBox="1"/>
          <p:nvPr/>
        </p:nvSpPr>
        <p:spPr>
          <a:xfrm>
            <a:off x="8130879" y="1644017"/>
            <a:ext cx="14817822" cy="13114659"/>
          </a:xfrm>
          <a:prstGeom prst="rect">
            <a:avLst/>
          </a:prstGeom>
        </p:spPr>
        <p:txBody>
          <a:bodyPr lIns="0" tIns="0" rIns="0" bIns="0" rtlCol="0" anchor="t">
            <a:spAutoFit/>
          </a:bodyPr>
          <a:lstStyle/>
          <a:p>
            <a:pPr algn="r">
              <a:lnSpc>
                <a:spcPts val="90928"/>
              </a:lnSpc>
            </a:pPr>
            <a:r>
              <a:rPr lang="en-US" sz="116575" spc="-7227">
                <a:solidFill>
                  <a:srgbClr val="FBF9F5">
                    <a:alpha val="11765"/>
                  </a:srgbClr>
                </a:solidFill>
                <a:latin typeface="Lovelace"/>
                <a:ea typeface="Lovelace"/>
                <a:cs typeface="Lovelace"/>
                <a:sym typeface="Lovelace"/>
              </a:rPr>
              <a:t>A</a:t>
            </a:r>
          </a:p>
        </p:txBody>
      </p:sp>
      <p:sp>
        <p:nvSpPr>
          <p:cNvPr id="3" name="TextBox 3"/>
          <p:cNvSpPr txBox="1"/>
          <p:nvPr/>
        </p:nvSpPr>
        <p:spPr>
          <a:xfrm>
            <a:off x="-2995067" y="2014920"/>
            <a:ext cx="18114879" cy="10701896"/>
          </a:xfrm>
          <a:prstGeom prst="rect">
            <a:avLst/>
          </a:prstGeom>
        </p:spPr>
        <p:txBody>
          <a:bodyPr lIns="0" tIns="0" rIns="0" bIns="0" rtlCol="0" anchor="t">
            <a:spAutoFit/>
          </a:bodyPr>
          <a:lstStyle/>
          <a:p>
            <a:pPr algn="l">
              <a:lnSpc>
                <a:spcPts val="74371"/>
              </a:lnSpc>
            </a:pPr>
            <a:r>
              <a:rPr lang="en-US" sz="95348" spc="-5911">
                <a:solidFill>
                  <a:srgbClr val="FBF9F5">
                    <a:alpha val="11765"/>
                  </a:srgbClr>
                </a:solidFill>
                <a:latin typeface="Lovelace"/>
                <a:ea typeface="Lovelace"/>
                <a:cs typeface="Lovelace"/>
                <a:sym typeface="Lovelace"/>
              </a:rPr>
              <a:t>Q</a:t>
            </a:r>
          </a:p>
        </p:txBody>
      </p:sp>
      <p:sp>
        <p:nvSpPr>
          <p:cNvPr id="4" name="TextBox 4"/>
          <p:cNvSpPr txBox="1"/>
          <p:nvPr/>
        </p:nvSpPr>
        <p:spPr>
          <a:xfrm>
            <a:off x="2314490" y="3326604"/>
            <a:ext cx="9658090" cy="5030165"/>
          </a:xfrm>
          <a:prstGeom prst="rect">
            <a:avLst/>
          </a:prstGeom>
        </p:spPr>
        <p:txBody>
          <a:bodyPr lIns="0" tIns="0" rIns="0" bIns="0" rtlCol="0" anchor="t">
            <a:spAutoFit/>
          </a:bodyPr>
          <a:lstStyle/>
          <a:p>
            <a:pPr algn="l">
              <a:lnSpc>
                <a:spcPts val="34809"/>
              </a:lnSpc>
            </a:pPr>
            <a:r>
              <a:rPr lang="en-US" sz="44627" spc="-2766">
                <a:solidFill>
                  <a:srgbClr val="FBF9F5"/>
                </a:solidFill>
                <a:latin typeface="Lovelace"/>
                <a:ea typeface="Lovelace"/>
                <a:cs typeface="Lovelace"/>
                <a:sym typeface="Lovelace"/>
              </a:rPr>
              <a:t>Q</a:t>
            </a:r>
          </a:p>
        </p:txBody>
      </p:sp>
      <p:sp>
        <p:nvSpPr>
          <p:cNvPr id="5" name="TextBox 5"/>
          <p:cNvSpPr txBox="1"/>
          <p:nvPr/>
        </p:nvSpPr>
        <p:spPr>
          <a:xfrm>
            <a:off x="6536824" y="4383141"/>
            <a:ext cx="5435756" cy="1774091"/>
          </a:xfrm>
          <a:prstGeom prst="rect">
            <a:avLst/>
          </a:prstGeom>
        </p:spPr>
        <p:txBody>
          <a:bodyPr lIns="0" tIns="0" rIns="0" bIns="0" rtlCol="0" anchor="t">
            <a:spAutoFit/>
          </a:bodyPr>
          <a:lstStyle/>
          <a:p>
            <a:pPr algn="ctr">
              <a:lnSpc>
                <a:spcPts val="12292"/>
              </a:lnSpc>
            </a:pPr>
            <a:r>
              <a:rPr lang="en-US" sz="15760" spc="-977">
                <a:solidFill>
                  <a:srgbClr val="FBF9F5"/>
                </a:solidFill>
                <a:latin typeface="Lovelace"/>
                <a:ea typeface="Lovelace"/>
                <a:cs typeface="Lovelace"/>
                <a:sym typeface="Lovelace"/>
              </a:rPr>
              <a:t>AND</a:t>
            </a:r>
          </a:p>
        </p:txBody>
      </p:sp>
      <p:sp>
        <p:nvSpPr>
          <p:cNvPr id="6" name="TextBox 6"/>
          <p:cNvSpPr txBox="1"/>
          <p:nvPr/>
        </p:nvSpPr>
        <p:spPr>
          <a:xfrm>
            <a:off x="9144000" y="3505598"/>
            <a:ext cx="6690881" cy="5037929"/>
          </a:xfrm>
          <a:prstGeom prst="rect">
            <a:avLst/>
          </a:prstGeom>
        </p:spPr>
        <p:txBody>
          <a:bodyPr lIns="0" tIns="0" rIns="0" bIns="0" rtlCol="0" anchor="t">
            <a:spAutoFit/>
          </a:bodyPr>
          <a:lstStyle/>
          <a:p>
            <a:pPr algn="r">
              <a:lnSpc>
                <a:spcPts val="34809"/>
              </a:lnSpc>
            </a:pPr>
            <a:r>
              <a:rPr lang="en-US" sz="44627" spc="-2766">
                <a:solidFill>
                  <a:srgbClr val="FBF9F5"/>
                </a:solidFill>
                <a:latin typeface="Lovelace"/>
                <a:ea typeface="Lovelace"/>
                <a:cs typeface="Lovelace"/>
                <a:sym typeface="Lovelace"/>
              </a:rPr>
              <a:t>A</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3140556" y="7441982"/>
            <a:ext cx="8338513" cy="8338513"/>
          </a:xfrm>
          <a:custGeom>
            <a:avLst/>
            <a:gdLst/>
            <a:ahLst/>
            <a:cxnLst/>
            <a:rect l="l" t="t" r="r" b="b"/>
            <a:pathLst>
              <a:path w="8338513" h="8338513">
                <a:moveTo>
                  <a:pt x="0" y="0"/>
                </a:moveTo>
                <a:lnTo>
                  <a:pt x="8338512" y="0"/>
                </a:lnTo>
                <a:lnTo>
                  <a:pt x="8338512" y="8338513"/>
                </a:lnTo>
                <a:lnTo>
                  <a:pt x="0" y="8338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118744" y="-4807211"/>
            <a:ext cx="8338513" cy="8338513"/>
          </a:xfrm>
          <a:custGeom>
            <a:avLst/>
            <a:gdLst/>
            <a:ahLst/>
            <a:cxnLst/>
            <a:rect l="l" t="t" r="r" b="b"/>
            <a:pathLst>
              <a:path w="8338513" h="8338513">
                <a:moveTo>
                  <a:pt x="0" y="0"/>
                </a:moveTo>
                <a:lnTo>
                  <a:pt x="8338512" y="0"/>
                </a:lnTo>
                <a:lnTo>
                  <a:pt x="8338512" y="8338513"/>
                </a:lnTo>
                <a:lnTo>
                  <a:pt x="0" y="8338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121932" y="5281857"/>
            <a:ext cx="7166068" cy="7113951"/>
          </a:xfrm>
          <a:custGeom>
            <a:avLst/>
            <a:gdLst/>
            <a:ahLst/>
            <a:cxnLst/>
            <a:rect l="l" t="t" r="r" b="b"/>
            <a:pathLst>
              <a:path w="7166068" h="7113951">
                <a:moveTo>
                  <a:pt x="0" y="0"/>
                </a:moveTo>
                <a:lnTo>
                  <a:pt x="7166068" y="0"/>
                </a:lnTo>
                <a:lnTo>
                  <a:pt x="7166068" y="7113951"/>
                </a:lnTo>
                <a:lnTo>
                  <a:pt x="0" y="7113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659118" y="5281857"/>
            <a:ext cx="1496853" cy="1919043"/>
          </a:xfrm>
          <a:custGeom>
            <a:avLst/>
            <a:gdLst/>
            <a:ahLst/>
            <a:cxnLst/>
            <a:rect l="l" t="t" r="r" b="b"/>
            <a:pathLst>
              <a:path w="1496853" h="1919043">
                <a:moveTo>
                  <a:pt x="0" y="0"/>
                </a:moveTo>
                <a:lnTo>
                  <a:pt x="1496853" y="0"/>
                </a:lnTo>
                <a:lnTo>
                  <a:pt x="1496853" y="1919043"/>
                </a:lnTo>
                <a:lnTo>
                  <a:pt x="0" y="19190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1763786" y="4385746"/>
            <a:ext cx="14760429" cy="2773297"/>
          </a:xfrm>
          <a:prstGeom prst="rect">
            <a:avLst/>
          </a:prstGeom>
        </p:spPr>
        <p:txBody>
          <a:bodyPr lIns="0" tIns="0" rIns="0" bIns="0" rtlCol="0" anchor="t">
            <a:spAutoFit/>
          </a:bodyPr>
          <a:lstStyle/>
          <a:p>
            <a:pPr algn="ctr">
              <a:lnSpc>
                <a:spcPts val="19284"/>
              </a:lnSpc>
            </a:pPr>
            <a:r>
              <a:rPr lang="en-US" sz="24723" spc="-1532">
                <a:solidFill>
                  <a:srgbClr val="FBF9F5"/>
                </a:solidFill>
                <a:latin typeface="Lovelace"/>
                <a:ea typeface="Lovelace"/>
                <a:cs typeface="Lovelace"/>
                <a:sym typeface="Lovelace"/>
              </a:rPr>
              <a:t>THANKS</a:t>
            </a:r>
          </a:p>
        </p:txBody>
      </p:sp>
      <p:sp>
        <p:nvSpPr>
          <p:cNvPr id="7" name="TextBox 7"/>
          <p:cNvSpPr txBox="1"/>
          <p:nvPr/>
        </p:nvSpPr>
        <p:spPr>
          <a:xfrm>
            <a:off x="7349544" y="9016664"/>
            <a:ext cx="3772388" cy="721396"/>
          </a:xfrm>
          <a:prstGeom prst="rect">
            <a:avLst/>
          </a:prstGeom>
        </p:spPr>
        <p:txBody>
          <a:bodyPr lIns="0" tIns="0" rIns="0" bIns="0" rtlCol="0" anchor="t">
            <a:spAutoFit/>
          </a:bodyPr>
          <a:lstStyle/>
          <a:p>
            <a:pPr algn="ctr">
              <a:lnSpc>
                <a:spcPts val="4928"/>
              </a:lnSpc>
            </a:pPr>
            <a:r>
              <a:rPr lang="en-US" sz="6318" spc="-391">
                <a:solidFill>
                  <a:srgbClr val="FBF9F5"/>
                </a:solidFill>
                <a:latin typeface="Lovelace"/>
                <a:ea typeface="Lovelace"/>
                <a:cs typeface="Lovelace"/>
                <a:sym typeface="Lovelace"/>
              </a:rPr>
              <a:t>END</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3225725">
            <a:off x="8537683" y="494542"/>
            <a:ext cx="14211493" cy="13714091"/>
          </a:xfrm>
          <a:custGeom>
            <a:avLst/>
            <a:gdLst/>
            <a:ahLst/>
            <a:cxnLst/>
            <a:rect l="l" t="t" r="r" b="b"/>
            <a:pathLst>
              <a:path w="14211493" h="13714091">
                <a:moveTo>
                  <a:pt x="0" y="0"/>
                </a:moveTo>
                <a:lnTo>
                  <a:pt x="14211493" y="0"/>
                </a:lnTo>
                <a:lnTo>
                  <a:pt x="14211493" y="13714092"/>
                </a:lnTo>
                <a:lnTo>
                  <a:pt x="0" y="13714092"/>
                </a:lnTo>
                <a:lnTo>
                  <a:pt x="0" y="0"/>
                </a:lnTo>
                <a:close/>
              </a:path>
            </a:pathLst>
          </a:custGeom>
          <a:blipFill>
            <a:blip r:embed="rId2"/>
            <a:stretch>
              <a:fillRect/>
            </a:stretch>
          </a:blipFill>
        </p:spPr>
        <p:txBody>
          <a:bodyPr/>
          <a:lstStyle/>
          <a:p>
            <a:endParaRPr lang="en-US"/>
          </a:p>
        </p:txBody>
      </p:sp>
      <p:sp>
        <p:nvSpPr>
          <p:cNvPr id="3" name="Freeform 3"/>
          <p:cNvSpPr/>
          <p:nvPr/>
        </p:nvSpPr>
        <p:spPr>
          <a:xfrm>
            <a:off x="14579992" y="-4676540"/>
            <a:ext cx="8338513" cy="8338513"/>
          </a:xfrm>
          <a:custGeom>
            <a:avLst/>
            <a:gdLst/>
            <a:ahLst/>
            <a:cxnLst/>
            <a:rect l="l" t="t" r="r" b="b"/>
            <a:pathLst>
              <a:path w="8338513" h="8338513">
                <a:moveTo>
                  <a:pt x="0" y="0"/>
                </a:moveTo>
                <a:lnTo>
                  <a:pt x="8338513" y="0"/>
                </a:lnTo>
                <a:lnTo>
                  <a:pt x="8338513" y="8338513"/>
                </a:lnTo>
                <a:lnTo>
                  <a:pt x="0" y="8338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723856" y="-2433160"/>
            <a:ext cx="10422376" cy="10057593"/>
          </a:xfrm>
          <a:custGeom>
            <a:avLst/>
            <a:gdLst/>
            <a:ahLst/>
            <a:cxnLst/>
            <a:rect l="l" t="t" r="r" b="b"/>
            <a:pathLst>
              <a:path w="10422376" h="10057593">
                <a:moveTo>
                  <a:pt x="0" y="0"/>
                </a:moveTo>
                <a:lnTo>
                  <a:pt x="10422376" y="0"/>
                </a:lnTo>
                <a:lnTo>
                  <a:pt x="10422376" y="10057593"/>
                </a:lnTo>
                <a:lnTo>
                  <a:pt x="0" y="10057593"/>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5869504" y="3518373"/>
            <a:ext cx="13369084" cy="2393901"/>
          </a:xfrm>
          <a:prstGeom prst="rect">
            <a:avLst/>
          </a:prstGeom>
        </p:spPr>
        <p:txBody>
          <a:bodyPr lIns="0" tIns="0" rIns="0" bIns="0" rtlCol="0" anchor="t">
            <a:spAutoFit/>
          </a:bodyPr>
          <a:lstStyle/>
          <a:p>
            <a:pPr marL="0" lvl="0" indent="0" algn="l">
              <a:lnSpc>
                <a:spcPts val="17908"/>
              </a:lnSpc>
              <a:spcBef>
                <a:spcPct val="0"/>
              </a:spcBef>
            </a:pPr>
            <a:r>
              <a:rPr lang="en-US" sz="17908" b="1" spc="537">
                <a:solidFill>
                  <a:srgbClr val="2F527B"/>
                </a:solidFill>
                <a:latin typeface="Montserrat Bold"/>
                <a:ea typeface="Montserrat Bold"/>
                <a:cs typeface="Montserrat Bold"/>
                <a:sym typeface="Montserrat Bold"/>
              </a:rPr>
              <a:t>NGUYỄN</a:t>
            </a:r>
          </a:p>
        </p:txBody>
      </p:sp>
      <p:grpSp>
        <p:nvGrpSpPr>
          <p:cNvPr id="6" name="Group 6"/>
          <p:cNvGrpSpPr/>
          <p:nvPr/>
        </p:nvGrpSpPr>
        <p:grpSpPr>
          <a:xfrm>
            <a:off x="2446638" y="2283477"/>
            <a:ext cx="6502948" cy="6521998"/>
            <a:chOff x="0" y="0"/>
            <a:chExt cx="8670597" cy="8695997"/>
          </a:xfrm>
        </p:grpSpPr>
        <p:sp>
          <p:nvSpPr>
            <p:cNvPr id="7" name="Freeform 7"/>
            <p:cNvSpPr/>
            <p:nvPr/>
          </p:nvSpPr>
          <p:spPr>
            <a:xfrm>
              <a:off x="0" y="0"/>
              <a:ext cx="8670597" cy="8670597"/>
            </a:xfrm>
            <a:custGeom>
              <a:avLst/>
              <a:gdLst/>
              <a:ahLst/>
              <a:cxnLst/>
              <a:rect l="l" t="t" r="r" b="b"/>
              <a:pathLst>
                <a:path w="8670597" h="8670597">
                  <a:moveTo>
                    <a:pt x="0" y="0"/>
                  </a:moveTo>
                  <a:lnTo>
                    <a:pt x="8670597" y="0"/>
                  </a:lnTo>
                  <a:lnTo>
                    <a:pt x="8670597" y="8670597"/>
                  </a:lnTo>
                  <a:lnTo>
                    <a:pt x="0" y="8670597"/>
                  </a:lnTo>
                  <a:lnTo>
                    <a:pt x="0" y="0"/>
                  </a:lnTo>
                  <a:close/>
                </a:path>
              </a:pathLst>
            </a:custGeom>
            <a:blipFill>
              <a:blip r:embed="rId5"/>
              <a:stretch>
                <a:fillRect/>
              </a:stretch>
            </a:blipFill>
          </p:spPr>
          <p:txBody>
            <a:bodyPr/>
            <a:lstStyle/>
            <a:p>
              <a:endParaRPr lang="en-US"/>
            </a:p>
          </p:txBody>
        </p:sp>
        <p:sp>
          <p:nvSpPr>
            <p:cNvPr id="8" name="Freeform 8"/>
            <p:cNvSpPr/>
            <p:nvPr/>
          </p:nvSpPr>
          <p:spPr>
            <a:xfrm>
              <a:off x="872399" y="5418296"/>
              <a:ext cx="7416246" cy="3277701"/>
            </a:xfrm>
            <a:custGeom>
              <a:avLst/>
              <a:gdLst/>
              <a:ahLst/>
              <a:cxnLst/>
              <a:rect l="l" t="t" r="r" b="b"/>
              <a:pathLst>
                <a:path w="7416246" h="3277701">
                  <a:moveTo>
                    <a:pt x="0" y="0"/>
                  </a:moveTo>
                  <a:lnTo>
                    <a:pt x="7416246" y="0"/>
                  </a:lnTo>
                  <a:lnTo>
                    <a:pt x="7416246" y="3277701"/>
                  </a:lnTo>
                  <a:lnTo>
                    <a:pt x="0" y="3277701"/>
                  </a:lnTo>
                  <a:lnTo>
                    <a:pt x="0" y="0"/>
                  </a:lnTo>
                  <a:close/>
                </a:path>
              </a:pathLst>
            </a:custGeom>
            <a:blipFill>
              <a:blip r:embed="rId6">
                <a:extLst>
                  <a:ext uri="{96DAC541-7B7A-43D3-8B79-37D633B846F1}">
                    <asvg:svgBlip xmlns:asvg="http://schemas.microsoft.com/office/drawing/2016/SVG/main" r:embed="rId7"/>
                  </a:ext>
                </a:extLst>
              </a:blip>
              <a:stretch>
                <a:fillRect l="-24816" r="-53287"/>
              </a:stretch>
            </a:blipFill>
          </p:spPr>
          <p:txBody>
            <a:bodyPr/>
            <a:lstStyle/>
            <a:p>
              <a:endParaRPr lang="en-US"/>
            </a:p>
          </p:txBody>
        </p:sp>
      </p:grpSp>
      <p:sp>
        <p:nvSpPr>
          <p:cNvPr id="9" name="TextBox 9"/>
          <p:cNvSpPr txBox="1"/>
          <p:nvPr/>
        </p:nvSpPr>
        <p:spPr>
          <a:xfrm>
            <a:off x="10035070" y="4546551"/>
            <a:ext cx="8252930" cy="1870383"/>
          </a:xfrm>
          <a:prstGeom prst="rect">
            <a:avLst/>
          </a:prstGeom>
        </p:spPr>
        <p:txBody>
          <a:bodyPr lIns="0" tIns="0" rIns="0" bIns="0" rtlCol="0" anchor="t">
            <a:spAutoFit/>
          </a:bodyPr>
          <a:lstStyle/>
          <a:p>
            <a:pPr marL="0" lvl="0" indent="0" algn="l">
              <a:lnSpc>
                <a:spcPts val="14009"/>
              </a:lnSpc>
              <a:spcBef>
                <a:spcPct val="0"/>
              </a:spcBef>
            </a:pPr>
            <a:r>
              <a:rPr lang="en-US" sz="14009" spc="420">
                <a:solidFill>
                  <a:srgbClr val="FBF9F5"/>
                </a:solidFill>
                <a:latin typeface="iCielBC Quotes Script Alt"/>
                <a:ea typeface="iCielBC Quotes Script Alt"/>
                <a:cs typeface="iCielBC Quotes Script Alt"/>
                <a:sym typeface="iCielBC Quotes Script Alt"/>
              </a:rPr>
              <a:t>Nhựt Anh</a:t>
            </a:r>
          </a:p>
        </p:txBody>
      </p:sp>
      <p:sp>
        <p:nvSpPr>
          <p:cNvPr id="10" name="Freeform 10"/>
          <p:cNvSpPr/>
          <p:nvPr/>
        </p:nvSpPr>
        <p:spPr>
          <a:xfrm>
            <a:off x="-4893112" y="6936329"/>
            <a:ext cx="8338513" cy="8338513"/>
          </a:xfrm>
          <a:custGeom>
            <a:avLst/>
            <a:gdLst/>
            <a:ahLst/>
            <a:cxnLst/>
            <a:rect l="l" t="t" r="r" b="b"/>
            <a:pathLst>
              <a:path w="8338513" h="8338513">
                <a:moveTo>
                  <a:pt x="0" y="0"/>
                </a:moveTo>
                <a:lnTo>
                  <a:pt x="8338513" y="0"/>
                </a:lnTo>
                <a:lnTo>
                  <a:pt x="8338513" y="8338513"/>
                </a:lnTo>
                <a:lnTo>
                  <a:pt x="0" y="8338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1028700" y="1438275"/>
            <a:ext cx="11134592" cy="1104899"/>
          </a:xfrm>
          <a:prstGeom prst="rect">
            <a:avLst/>
          </a:prstGeom>
        </p:spPr>
        <p:txBody>
          <a:bodyPr lIns="0" tIns="0" rIns="0" bIns="0" rtlCol="0" anchor="t">
            <a:spAutoFit/>
          </a:bodyPr>
          <a:lstStyle/>
          <a:p>
            <a:pPr algn="l">
              <a:lnSpc>
                <a:spcPts val="7799"/>
              </a:lnSpc>
            </a:pPr>
            <a:r>
              <a:rPr lang="en-US" sz="9999" b="1">
                <a:solidFill>
                  <a:srgbClr val="FBF9F5"/>
                </a:solidFill>
                <a:latin typeface="Montserrat Bold"/>
                <a:ea typeface="Montserrat Bold"/>
                <a:cs typeface="Montserrat Bold"/>
                <a:sym typeface="Montserrat Bold"/>
              </a:rPr>
              <a:t>THÀNH VIÊN</a:t>
            </a:r>
          </a:p>
        </p:txBody>
      </p:sp>
      <p:sp>
        <p:nvSpPr>
          <p:cNvPr id="12" name="TextBox 12"/>
          <p:cNvSpPr txBox="1"/>
          <p:nvPr/>
        </p:nvSpPr>
        <p:spPr>
          <a:xfrm>
            <a:off x="8496838" y="6567158"/>
            <a:ext cx="9464966" cy="2066925"/>
          </a:xfrm>
          <a:prstGeom prst="rect">
            <a:avLst/>
          </a:prstGeom>
        </p:spPr>
        <p:txBody>
          <a:bodyPr lIns="0" tIns="0" rIns="0" bIns="0" rtlCol="0" anchor="t">
            <a:spAutoFit/>
          </a:bodyPr>
          <a:lstStyle/>
          <a:p>
            <a:pPr algn="l">
              <a:lnSpc>
                <a:spcPts val="4199"/>
              </a:lnSpc>
            </a:pPr>
            <a:r>
              <a:rPr lang="en-US" sz="2999" b="1">
                <a:solidFill>
                  <a:srgbClr val="FBF9F5"/>
                </a:solidFill>
                <a:latin typeface="Montserrat Bold"/>
                <a:ea typeface="Montserrat Bold"/>
                <a:cs typeface="Montserrat Bold"/>
                <a:sym typeface="Montserrat Bold"/>
              </a:rPr>
              <a:t>MSSV: </a:t>
            </a:r>
            <a:r>
              <a:rPr lang="en-US" sz="2999">
                <a:solidFill>
                  <a:srgbClr val="FBF9F5"/>
                </a:solidFill>
                <a:latin typeface="Montserrat"/>
                <a:ea typeface="Montserrat"/>
                <a:cs typeface="Montserrat"/>
                <a:sym typeface="Montserrat"/>
              </a:rPr>
              <a:t>21139431</a:t>
            </a:r>
          </a:p>
          <a:p>
            <a:pPr algn="l">
              <a:lnSpc>
                <a:spcPts val="4199"/>
              </a:lnSpc>
            </a:pPr>
            <a:r>
              <a:rPr lang="en-US" sz="2999" b="1">
                <a:solidFill>
                  <a:srgbClr val="FBF9F5"/>
                </a:solidFill>
                <a:latin typeface="Montserrat Bold"/>
                <a:ea typeface="Montserrat Bold"/>
                <a:cs typeface="Montserrat Bold"/>
                <a:sym typeface="Montserrat Bold"/>
              </a:rPr>
              <a:t>Ngày sinh:</a:t>
            </a:r>
            <a:r>
              <a:rPr lang="en-US" sz="2999">
                <a:solidFill>
                  <a:srgbClr val="FBF9F5"/>
                </a:solidFill>
                <a:latin typeface="Montserrat"/>
                <a:ea typeface="Montserrat"/>
                <a:cs typeface="Montserrat"/>
                <a:sym typeface="Montserrat"/>
              </a:rPr>
              <a:t> 17/03/2003</a:t>
            </a:r>
          </a:p>
          <a:p>
            <a:pPr algn="l">
              <a:lnSpc>
                <a:spcPts val="4199"/>
              </a:lnSpc>
            </a:pPr>
            <a:r>
              <a:rPr lang="en-US" sz="2999" b="1">
                <a:solidFill>
                  <a:srgbClr val="FBF9F5"/>
                </a:solidFill>
                <a:latin typeface="Montserrat Bold"/>
                <a:ea typeface="Montserrat Bold"/>
                <a:cs typeface="Montserrat Bold"/>
                <a:sym typeface="Montserrat Bold"/>
              </a:rPr>
              <a:t>Lớp: </a:t>
            </a:r>
            <a:r>
              <a:rPr lang="en-US" sz="2999">
                <a:solidFill>
                  <a:srgbClr val="FBF9F5"/>
                </a:solidFill>
                <a:latin typeface="Montserrat"/>
                <a:ea typeface="Montserrat"/>
                <a:cs typeface="Montserrat"/>
                <a:sym typeface="Montserrat"/>
              </a:rPr>
              <a:t>DHKTPM17C</a:t>
            </a:r>
          </a:p>
          <a:p>
            <a:pPr algn="l">
              <a:lnSpc>
                <a:spcPts val="4199"/>
              </a:lnSpc>
            </a:pPr>
            <a:r>
              <a:rPr lang="en-US" sz="2999" b="1">
                <a:solidFill>
                  <a:srgbClr val="FBF9F5"/>
                </a:solidFill>
                <a:latin typeface="Montserrat Bold"/>
                <a:ea typeface="Montserrat Bold"/>
                <a:cs typeface="Montserrat Bold"/>
                <a:sym typeface="Montserrat Bold"/>
              </a:rPr>
              <a:t>Khóa: </a:t>
            </a:r>
            <a:r>
              <a:rPr lang="en-US" sz="2999">
                <a:solidFill>
                  <a:srgbClr val="FBF9F5"/>
                </a:solidFill>
                <a:latin typeface="Montserrat"/>
                <a:ea typeface="Montserrat"/>
                <a:cs typeface="Montserrat"/>
                <a:sym typeface="Montserrat"/>
              </a:rPr>
              <a:t>17</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3225725">
            <a:off x="-1852213" y="-5291171"/>
            <a:ext cx="20665714" cy="19942414"/>
          </a:xfrm>
          <a:custGeom>
            <a:avLst/>
            <a:gdLst/>
            <a:ahLst/>
            <a:cxnLst/>
            <a:rect l="l" t="t" r="r" b="b"/>
            <a:pathLst>
              <a:path w="20665714" h="19942414">
                <a:moveTo>
                  <a:pt x="0" y="0"/>
                </a:moveTo>
                <a:lnTo>
                  <a:pt x="20665714" y="0"/>
                </a:lnTo>
                <a:lnTo>
                  <a:pt x="20665714" y="19942414"/>
                </a:lnTo>
                <a:lnTo>
                  <a:pt x="0" y="19942414"/>
                </a:lnTo>
                <a:lnTo>
                  <a:pt x="0" y="0"/>
                </a:lnTo>
                <a:close/>
              </a:path>
            </a:pathLst>
          </a:custGeom>
          <a:blipFill>
            <a:blip r:embed="rId2"/>
            <a:stretch>
              <a:fillRect/>
            </a:stretch>
          </a:blipFill>
        </p:spPr>
        <p:txBody>
          <a:bodyPr/>
          <a:lstStyle/>
          <a:p>
            <a:endParaRPr lang="en-US"/>
          </a:p>
        </p:txBody>
      </p:sp>
      <p:sp>
        <p:nvSpPr>
          <p:cNvPr id="3" name="Freeform 3"/>
          <p:cNvSpPr/>
          <p:nvPr/>
        </p:nvSpPr>
        <p:spPr>
          <a:xfrm>
            <a:off x="14579992" y="-4676540"/>
            <a:ext cx="8338513" cy="8338513"/>
          </a:xfrm>
          <a:custGeom>
            <a:avLst/>
            <a:gdLst/>
            <a:ahLst/>
            <a:cxnLst/>
            <a:rect l="l" t="t" r="r" b="b"/>
            <a:pathLst>
              <a:path w="8338513" h="8338513">
                <a:moveTo>
                  <a:pt x="0" y="0"/>
                </a:moveTo>
                <a:lnTo>
                  <a:pt x="8338513" y="0"/>
                </a:lnTo>
                <a:lnTo>
                  <a:pt x="8338513" y="8338513"/>
                </a:lnTo>
                <a:lnTo>
                  <a:pt x="0" y="8338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3125216"/>
            <a:ext cx="16230600" cy="5848350"/>
          </a:xfrm>
          <a:prstGeom prst="rect">
            <a:avLst/>
          </a:prstGeom>
        </p:spPr>
        <p:txBody>
          <a:bodyPr lIns="0" tIns="0" rIns="0" bIns="0" rtlCol="0" anchor="t">
            <a:spAutoFit/>
          </a:bodyPr>
          <a:lstStyle/>
          <a:p>
            <a:pPr algn="just">
              <a:lnSpc>
                <a:spcPts val="4200"/>
              </a:lnSpc>
              <a:spcBef>
                <a:spcPct val="0"/>
              </a:spcBef>
            </a:pPr>
            <a:r>
              <a:rPr lang="en-US" sz="3000">
                <a:solidFill>
                  <a:srgbClr val="FBF9F5"/>
                </a:solidFill>
                <a:latin typeface="Montserrat"/>
                <a:ea typeface="Montserrat"/>
                <a:cs typeface="Montserrat"/>
                <a:sym typeface="Montserrat"/>
              </a:rPr>
              <a:t>Trong thời đại công nghệ số, ứng dụng web đã trở thành cầu nối quan trọng giữa nhà tuyển dụng và ứng viên. Với mục tiêu mang lại giải pháp tuyển dụng trực tuyến toàn diện và hiệu quả, </a:t>
            </a:r>
            <a:r>
              <a:rPr lang="en-US" sz="3000" b="1" i="1">
                <a:solidFill>
                  <a:srgbClr val="FFE70D"/>
                </a:solidFill>
                <a:latin typeface="Montserrat Bold Italics"/>
                <a:ea typeface="Montserrat Bold Italics"/>
                <a:cs typeface="Montserrat Bold Italics"/>
                <a:sym typeface="Montserrat Bold Italics"/>
              </a:rPr>
              <a:t>ứng dụng Web Đăng tuyển công việc và tìm kiếm việc làm</a:t>
            </a:r>
            <a:r>
              <a:rPr lang="en-US" sz="3000">
                <a:solidFill>
                  <a:srgbClr val="FBF9F5"/>
                </a:solidFill>
                <a:latin typeface="Montserrat"/>
                <a:ea typeface="Montserrat"/>
                <a:cs typeface="Montserrat"/>
                <a:sym typeface="Montserrat"/>
              </a:rPr>
              <a:t> đã được phát triển dựa trên nền tảng Spring Boot. Ứng dụng không chỉ hỗ trợ doanh nghiệp dễ dàng đăng tải thông tin tuyển dụng mà còn giúp ứng viên nhanh chóng tìm kiếm công việc phù hợp với kỹ năng và sở thích. Tích hợp các tính năng hiện đại như tìm kiếm thông minh, gợi ý công việc theo hồ sơ và phân quyền quản lý tài khoản, hệ thống mang đến trải nghiệm tối ưu cho người dùng. Báo cáo này sẽ trình bày quá trình nghiên cứu, thiết kế, phát triển và đánh giá kết quả dự án, với mong muốn sản phẩm sẽ góp phần nâng cao hiệu quả kết nối giữa doanh nghiệp và người lao động trong thời đại số.</a:t>
            </a:r>
          </a:p>
        </p:txBody>
      </p:sp>
      <p:sp>
        <p:nvSpPr>
          <p:cNvPr id="5" name="Freeform 5"/>
          <p:cNvSpPr/>
          <p:nvPr/>
        </p:nvSpPr>
        <p:spPr>
          <a:xfrm>
            <a:off x="-4893112" y="6936329"/>
            <a:ext cx="8338513" cy="8338513"/>
          </a:xfrm>
          <a:custGeom>
            <a:avLst/>
            <a:gdLst/>
            <a:ahLst/>
            <a:cxnLst/>
            <a:rect l="l" t="t" r="r" b="b"/>
            <a:pathLst>
              <a:path w="8338513" h="8338513">
                <a:moveTo>
                  <a:pt x="0" y="0"/>
                </a:moveTo>
                <a:lnTo>
                  <a:pt x="8338513" y="0"/>
                </a:lnTo>
                <a:lnTo>
                  <a:pt x="8338513" y="8338513"/>
                </a:lnTo>
                <a:lnTo>
                  <a:pt x="0" y="83385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28700" y="1438275"/>
            <a:ext cx="11134592" cy="1104899"/>
          </a:xfrm>
          <a:prstGeom prst="rect">
            <a:avLst/>
          </a:prstGeom>
        </p:spPr>
        <p:txBody>
          <a:bodyPr lIns="0" tIns="0" rIns="0" bIns="0" rtlCol="0" anchor="t">
            <a:spAutoFit/>
          </a:bodyPr>
          <a:lstStyle/>
          <a:p>
            <a:pPr algn="l">
              <a:lnSpc>
                <a:spcPts val="7799"/>
              </a:lnSpc>
            </a:pPr>
            <a:r>
              <a:rPr lang="en-US" sz="9999" b="1">
                <a:solidFill>
                  <a:srgbClr val="FBF9F5"/>
                </a:solidFill>
                <a:latin typeface="Montserrat Bold"/>
                <a:ea typeface="Montserrat Bold"/>
                <a:cs typeface="Montserrat Bold"/>
                <a:sym typeface="Montserrat Bold"/>
              </a:rPr>
              <a:t>SƠ LƯỢC</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3225725">
            <a:off x="-1852213" y="-5291171"/>
            <a:ext cx="20665714" cy="19942414"/>
          </a:xfrm>
          <a:custGeom>
            <a:avLst/>
            <a:gdLst/>
            <a:ahLst/>
            <a:cxnLst/>
            <a:rect l="l" t="t" r="r" b="b"/>
            <a:pathLst>
              <a:path w="20665714" h="19942414">
                <a:moveTo>
                  <a:pt x="0" y="0"/>
                </a:moveTo>
                <a:lnTo>
                  <a:pt x="20665714" y="0"/>
                </a:lnTo>
                <a:lnTo>
                  <a:pt x="20665714" y="19942414"/>
                </a:lnTo>
                <a:lnTo>
                  <a:pt x="0" y="19942414"/>
                </a:lnTo>
                <a:lnTo>
                  <a:pt x="0" y="0"/>
                </a:lnTo>
                <a:close/>
              </a:path>
            </a:pathLst>
          </a:custGeom>
          <a:blipFill>
            <a:blip r:embed="rId2"/>
            <a:stretch>
              <a:fillRect/>
            </a:stretch>
          </a:blipFill>
        </p:spPr>
        <p:txBody>
          <a:bodyPr/>
          <a:lstStyle/>
          <a:p>
            <a:endParaRPr lang="en-US"/>
          </a:p>
        </p:txBody>
      </p:sp>
      <p:sp>
        <p:nvSpPr>
          <p:cNvPr id="3" name="Freeform 3"/>
          <p:cNvSpPr/>
          <p:nvPr/>
        </p:nvSpPr>
        <p:spPr>
          <a:xfrm>
            <a:off x="-3958622" y="8005163"/>
            <a:ext cx="8338513" cy="8338513"/>
          </a:xfrm>
          <a:custGeom>
            <a:avLst/>
            <a:gdLst/>
            <a:ahLst/>
            <a:cxnLst/>
            <a:rect l="l" t="t" r="r" b="b"/>
            <a:pathLst>
              <a:path w="8338513" h="8338513">
                <a:moveTo>
                  <a:pt x="0" y="0"/>
                </a:moveTo>
                <a:lnTo>
                  <a:pt x="8338512" y="0"/>
                </a:lnTo>
                <a:lnTo>
                  <a:pt x="8338512" y="8338512"/>
                </a:lnTo>
                <a:lnTo>
                  <a:pt x="0" y="8338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1438275"/>
            <a:ext cx="16230600" cy="1104899"/>
          </a:xfrm>
          <a:prstGeom prst="rect">
            <a:avLst/>
          </a:prstGeom>
        </p:spPr>
        <p:txBody>
          <a:bodyPr lIns="0" tIns="0" rIns="0" bIns="0" rtlCol="0" anchor="t">
            <a:spAutoFit/>
          </a:bodyPr>
          <a:lstStyle/>
          <a:p>
            <a:pPr algn="l">
              <a:lnSpc>
                <a:spcPts val="7799"/>
              </a:lnSpc>
            </a:pPr>
            <a:r>
              <a:rPr lang="en-US" sz="9999" b="1">
                <a:solidFill>
                  <a:srgbClr val="FBF9F5"/>
                </a:solidFill>
                <a:latin typeface="Montserrat Bold"/>
                <a:ea typeface="Montserrat Bold"/>
                <a:cs typeface="Montserrat Bold"/>
                <a:sym typeface="Montserrat Bold"/>
              </a:rPr>
              <a:t>NỘI DUNG BÁO CÁO</a:t>
            </a:r>
          </a:p>
        </p:txBody>
      </p:sp>
      <p:sp>
        <p:nvSpPr>
          <p:cNvPr id="5" name="Freeform 5"/>
          <p:cNvSpPr/>
          <p:nvPr/>
        </p:nvSpPr>
        <p:spPr>
          <a:xfrm>
            <a:off x="15694839" y="1489372"/>
            <a:ext cx="1139859" cy="1069395"/>
          </a:xfrm>
          <a:custGeom>
            <a:avLst/>
            <a:gdLst/>
            <a:ahLst/>
            <a:cxnLst/>
            <a:rect l="l" t="t" r="r" b="b"/>
            <a:pathLst>
              <a:path w="1139859" h="1069395">
                <a:moveTo>
                  <a:pt x="0" y="0"/>
                </a:moveTo>
                <a:lnTo>
                  <a:pt x="1139860" y="0"/>
                </a:lnTo>
                <a:lnTo>
                  <a:pt x="1139860" y="1069395"/>
                </a:lnTo>
                <a:lnTo>
                  <a:pt x="0" y="10693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3222606" y="8818339"/>
            <a:ext cx="1216560" cy="1117023"/>
          </a:xfrm>
          <a:custGeom>
            <a:avLst/>
            <a:gdLst/>
            <a:ahLst/>
            <a:cxnLst/>
            <a:rect l="l" t="t" r="r" b="b"/>
            <a:pathLst>
              <a:path w="1216560" h="1117023">
                <a:moveTo>
                  <a:pt x="0" y="0"/>
                </a:moveTo>
                <a:lnTo>
                  <a:pt x="1216560" y="0"/>
                </a:lnTo>
                <a:lnTo>
                  <a:pt x="1216560" y="1117023"/>
                </a:lnTo>
                <a:lnTo>
                  <a:pt x="0" y="11170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7" name="Group 7"/>
          <p:cNvGrpSpPr/>
          <p:nvPr/>
        </p:nvGrpSpPr>
        <p:grpSpPr>
          <a:xfrm>
            <a:off x="-1673068" y="3311242"/>
            <a:ext cx="10668205" cy="1157721"/>
            <a:chOff x="0" y="0"/>
            <a:chExt cx="14224273" cy="1543628"/>
          </a:xfrm>
        </p:grpSpPr>
        <p:grpSp>
          <p:nvGrpSpPr>
            <p:cNvPr id="8" name="Group 8"/>
            <p:cNvGrpSpPr/>
            <p:nvPr/>
          </p:nvGrpSpPr>
          <p:grpSpPr>
            <a:xfrm>
              <a:off x="0" y="0"/>
              <a:ext cx="14224273" cy="1543628"/>
              <a:chOff x="0" y="0"/>
              <a:chExt cx="2809733" cy="304914"/>
            </a:xfrm>
          </p:grpSpPr>
          <p:sp>
            <p:nvSpPr>
              <p:cNvPr id="9" name="Freeform 9"/>
              <p:cNvSpPr/>
              <p:nvPr/>
            </p:nvSpPr>
            <p:spPr>
              <a:xfrm>
                <a:off x="0" y="0"/>
                <a:ext cx="2809733" cy="304914"/>
              </a:xfrm>
              <a:custGeom>
                <a:avLst/>
                <a:gdLst/>
                <a:ahLst/>
                <a:cxnLst/>
                <a:rect l="l" t="t" r="r" b="b"/>
                <a:pathLst>
                  <a:path w="2809733" h="304914">
                    <a:moveTo>
                      <a:pt x="72570" y="0"/>
                    </a:moveTo>
                    <a:lnTo>
                      <a:pt x="2737163" y="0"/>
                    </a:lnTo>
                    <a:cubicBezTo>
                      <a:pt x="2777242" y="0"/>
                      <a:pt x="2809733" y="32491"/>
                      <a:pt x="2809733" y="72570"/>
                    </a:cubicBezTo>
                    <a:lnTo>
                      <a:pt x="2809733" y="232344"/>
                    </a:lnTo>
                    <a:cubicBezTo>
                      <a:pt x="2809733" y="272423"/>
                      <a:pt x="2777242" y="304914"/>
                      <a:pt x="2737163" y="304914"/>
                    </a:cubicBezTo>
                    <a:lnTo>
                      <a:pt x="72570" y="304914"/>
                    </a:lnTo>
                    <a:cubicBezTo>
                      <a:pt x="32491" y="304914"/>
                      <a:pt x="0" y="272423"/>
                      <a:pt x="0" y="232344"/>
                    </a:cubicBezTo>
                    <a:lnTo>
                      <a:pt x="0" y="72570"/>
                    </a:lnTo>
                    <a:cubicBezTo>
                      <a:pt x="0" y="32491"/>
                      <a:pt x="32491" y="0"/>
                      <a:pt x="72570" y="0"/>
                    </a:cubicBezTo>
                    <a:close/>
                  </a:path>
                </a:pathLst>
              </a:custGeom>
              <a:solidFill>
                <a:srgbClr val="ECEBE4"/>
              </a:solidFill>
            </p:spPr>
            <p:txBody>
              <a:bodyPr/>
              <a:lstStyle/>
              <a:p>
                <a:endParaRPr lang="en-US"/>
              </a:p>
            </p:txBody>
          </p:sp>
          <p:sp>
            <p:nvSpPr>
              <p:cNvPr id="10" name="TextBox 10"/>
              <p:cNvSpPr txBox="1"/>
              <p:nvPr/>
            </p:nvSpPr>
            <p:spPr>
              <a:xfrm>
                <a:off x="0" y="-47625"/>
                <a:ext cx="2809733" cy="352539"/>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11"/>
            <p:cNvSpPr/>
            <p:nvPr/>
          </p:nvSpPr>
          <p:spPr>
            <a:xfrm>
              <a:off x="3403873" y="333597"/>
              <a:ext cx="884475" cy="876434"/>
            </a:xfrm>
            <a:custGeom>
              <a:avLst/>
              <a:gdLst/>
              <a:ahLst/>
              <a:cxnLst/>
              <a:rect l="l" t="t" r="r" b="b"/>
              <a:pathLst>
                <a:path w="884475" h="876434">
                  <a:moveTo>
                    <a:pt x="0" y="0"/>
                  </a:moveTo>
                  <a:lnTo>
                    <a:pt x="884475" y="0"/>
                  </a:lnTo>
                  <a:lnTo>
                    <a:pt x="884475" y="876434"/>
                  </a:lnTo>
                  <a:lnTo>
                    <a:pt x="0" y="87643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4957206" y="436658"/>
              <a:ext cx="6287777" cy="717953"/>
            </a:xfrm>
            <a:prstGeom prst="rect">
              <a:avLst/>
            </a:prstGeom>
          </p:spPr>
          <p:txBody>
            <a:bodyPr lIns="0" tIns="0" rIns="0" bIns="0" rtlCol="0" anchor="t">
              <a:spAutoFit/>
            </a:bodyPr>
            <a:lstStyle/>
            <a:p>
              <a:pPr marL="0" lvl="0" indent="0" algn="just">
                <a:lnSpc>
                  <a:spcPts val="4111"/>
                </a:lnSpc>
                <a:spcBef>
                  <a:spcPct val="0"/>
                </a:spcBef>
              </a:pPr>
              <a:r>
                <a:rPr lang="en-US" sz="3771" b="1" spc="-147">
                  <a:solidFill>
                    <a:srgbClr val="5780C0"/>
                  </a:solidFill>
                  <a:latin typeface="Montserrat Bold"/>
                  <a:ea typeface="Montserrat Bold"/>
                  <a:cs typeface="Montserrat Bold"/>
                  <a:sym typeface="Montserrat Bold"/>
                </a:rPr>
                <a:t>Tổng quan dự án</a:t>
              </a:r>
            </a:p>
          </p:txBody>
        </p:sp>
      </p:grpSp>
      <p:grpSp>
        <p:nvGrpSpPr>
          <p:cNvPr id="13" name="Group 13"/>
          <p:cNvGrpSpPr/>
          <p:nvPr/>
        </p:nvGrpSpPr>
        <p:grpSpPr>
          <a:xfrm>
            <a:off x="-2046742" y="6064747"/>
            <a:ext cx="11041878" cy="1157721"/>
            <a:chOff x="0" y="0"/>
            <a:chExt cx="14722505" cy="1543628"/>
          </a:xfrm>
        </p:grpSpPr>
        <p:grpSp>
          <p:nvGrpSpPr>
            <p:cNvPr id="14" name="Group 14"/>
            <p:cNvGrpSpPr/>
            <p:nvPr/>
          </p:nvGrpSpPr>
          <p:grpSpPr>
            <a:xfrm>
              <a:off x="0" y="0"/>
              <a:ext cx="14722505" cy="1543628"/>
              <a:chOff x="0" y="0"/>
              <a:chExt cx="2908149" cy="304914"/>
            </a:xfrm>
          </p:grpSpPr>
          <p:sp>
            <p:nvSpPr>
              <p:cNvPr id="15" name="Freeform 15"/>
              <p:cNvSpPr/>
              <p:nvPr/>
            </p:nvSpPr>
            <p:spPr>
              <a:xfrm>
                <a:off x="0" y="0"/>
                <a:ext cx="2908149" cy="304914"/>
              </a:xfrm>
              <a:custGeom>
                <a:avLst/>
                <a:gdLst/>
                <a:ahLst/>
                <a:cxnLst/>
                <a:rect l="l" t="t" r="r" b="b"/>
                <a:pathLst>
                  <a:path w="2908149" h="304914">
                    <a:moveTo>
                      <a:pt x="70114" y="0"/>
                    </a:moveTo>
                    <a:lnTo>
                      <a:pt x="2838035" y="0"/>
                    </a:lnTo>
                    <a:cubicBezTo>
                      <a:pt x="2856630" y="0"/>
                      <a:pt x="2874464" y="7387"/>
                      <a:pt x="2887613" y="20536"/>
                    </a:cubicBezTo>
                    <a:cubicBezTo>
                      <a:pt x="2900762" y="33685"/>
                      <a:pt x="2908149" y="51519"/>
                      <a:pt x="2908149" y="70114"/>
                    </a:cubicBezTo>
                    <a:lnTo>
                      <a:pt x="2908149" y="234800"/>
                    </a:lnTo>
                    <a:cubicBezTo>
                      <a:pt x="2908149" y="253395"/>
                      <a:pt x="2900762" y="271229"/>
                      <a:pt x="2887613" y="284378"/>
                    </a:cubicBezTo>
                    <a:cubicBezTo>
                      <a:pt x="2874464" y="297527"/>
                      <a:pt x="2856630" y="304914"/>
                      <a:pt x="2838035" y="304914"/>
                    </a:cubicBezTo>
                    <a:lnTo>
                      <a:pt x="70114" y="304914"/>
                    </a:lnTo>
                    <a:cubicBezTo>
                      <a:pt x="51519" y="304914"/>
                      <a:pt x="33685" y="297527"/>
                      <a:pt x="20536" y="284378"/>
                    </a:cubicBezTo>
                    <a:cubicBezTo>
                      <a:pt x="7387" y="271229"/>
                      <a:pt x="0" y="253395"/>
                      <a:pt x="0" y="234800"/>
                    </a:cubicBezTo>
                    <a:lnTo>
                      <a:pt x="0" y="70114"/>
                    </a:lnTo>
                    <a:cubicBezTo>
                      <a:pt x="0" y="51519"/>
                      <a:pt x="7387" y="33685"/>
                      <a:pt x="20536" y="20536"/>
                    </a:cubicBezTo>
                    <a:cubicBezTo>
                      <a:pt x="33685" y="7387"/>
                      <a:pt x="51519" y="0"/>
                      <a:pt x="70114" y="0"/>
                    </a:cubicBezTo>
                    <a:close/>
                  </a:path>
                </a:pathLst>
              </a:custGeom>
              <a:solidFill>
                <a:srgbClr val="ECEBE4"/>
              </a:solidFill>
            </p:spPr>
            <p:txBody>
              <a:bodyPr/>
              <a:lstStyle/>
              <a:p>
                <a:endParaRPr lang="en-US"/>
              </a:p>
            </p:txBody>
          </p:sp>
          <p:sp>
            <p:nvSpPr>
              <p:cNvPr id="16" name="TextBox 16"/>
              <p:cNvSpPr txBox="1"/>
              <p:nvPr/>
            </p:nvSpPr>
            <p:spPr>
              <a:xfrm>
                <a:off x="0" y="-47625"/>
                <a:ext cx="2908149" cy="352539"/>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a:off x="3902105" y="322219"/>
              <a:ext cx="884475" cy="899189"/>
            </a:xfrm>
            <a:custGeom>
              <a:avLst/>
              <a:gdLst/>
              <a:ahLst/>
              <a:cxnLst/>
              <a:rect l="l" t="t" r="r" b="b"/>
              <a:pathLst>
                <a:path w="884475" h="899189">
                  <a:moveTo>
                    <a:pt x="0" y="0"/>
                  </a:moveTo>
                  <a:lnTo>
                    <a:pt x="884474" y="0"/>
                  </a:lnTo>
                  <a:lnTo>
                    <a:pt x="884474" y="899189"/>
                  </a:lnTo>
                  <a:lnTo>
                    <a:pt x="0" y="8991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TextBox 18"/>
            <p:cNvSpPr txBox="1"/>
            <p:nvPr/>
          </p:nvSpPr>
          <p:spPr>
            <a:xfrm>
              <a:off x="5455437" y="436658"/>
              <a:ext cx="6287777" cy="717953"/>
            </a:xfrm>
            <a:prstGeom prst="rect">
              <a:avLst/>
            </a:prstGeom>
          </p:spPr>
          <p:txBody>
            <a:bodyPr lIns="0" tIns="0" rIns="0" bIns="0" rtlCol="0" anchor="t">
              <a:spAutoFit/>
            </a:bodyPr>
            <a:lstStyle/>
            <a:p>
              <a:pPr marL="0" lvl="0" indent="0" algn="just">
                <a:lnSpc>
                  <a:spcPts val="4111"/>
                </a:lnSpc>
                <a:spcBef>
                  <a:spcPct val="0"/>
                </a:spcBef>
              </a:pPr>
              <a:r>
                <a:rPr lang="en-US" sz="3771" b="1" spc="-147">
                  <a:solidFill>
                    <a:srgbClr val="5780C0"/>
                  </a:solidFill>
                  <a:latin typeface="Montserrat Bold"/>
                  <a:ea typeface="Montserrat Bold"/>
                  <a:cs typeface="Montserrat Bold"/>
                  <a:sym typeface="Montserrat Bold"/>
                </a:rPr>
                <a:t>Cơ sở dữ liệu</a:t>
              </a:r>
            </a:p>
          </p:txBody>
        </p:sp>
      </p:grpSp>
      <p:grpSp>
        <p:nvGrpSpPr>
          <p:cNvPr id="19" name="Group 19"/>
          <p:cNvGrpSpPr/>
          <p:nvPr/>
        </p:nvGrpSpPr>
        <p:grpSpPr>
          <a:xfrm>
            <a:off x="-1095573" y="4687951"/>
            <a:ext cx="10090709" cy="1157721"/>
            <a:chOff x="0" y="0"/>
            <a:chExt cx="13454279" cy="1543628"/>
          </a:xfrm>
        </p:grpSpPr>
        <p:grpSp>
          <p:nvGrpSpPr>
            <p:cNvPr id="20" name="Group 20"/>
            <p:cNvGrpSpPr/>
            <p:nvPr/>
          </p:nvGrpSpPr>
          <p:grpSpPr>
            <a:xfrm>
              <a:off x="0" y="0"/>
              <a:ext cx="13454279" cy="1543628"/>
              <a:chOff x="0" y="0"/>
              <a:chExt cx="2657635" cy="304914"/>
            </a:xfrm>
          </p:grpSpPr>
          <p:sp>
            <p:nvSpPr>
              <p:cNvPr id="21" name="Freeform 21"/>
              <p:cNvSpPr/>
              <p:nvPr/>
            </p:nvSpPr>
            <p:spPr>
              <a:xfrm>
                <a:off x="0" y="0"/>
                <a:ext cx="2657635" cy="304914"/>
              </a:xfrm>
              <a:custGeom>
                <a:avLst/>
                <a:gdLst/>
                <a:ahLst/>
                <a:cxnLst/>
                <a:rect l="l" t="t" r="r" b="b"/>
                <a:pathLst>
                  <a:path w="2657635" h="304914">
                    <a:moveTo>
                      <a:pt x="76723" y="0"/>
                    </a:moveTo>
                    <a:lnTo>
                      <a:pt x="2580912" y="0"/>
                    </a:lnTo>
                    <a:cubicBezTo>
                      <a:pt x="2623285" y="0"/>
                      <a:pt x="2657635" y="34350"/>
                      <a:pt x="2657635" y="76723"/>
                    </a:cubicBezTo>
                    <a:lnTo>
                      <a:pt x="2657635" y="228191"/>
                    </a:lnTo>
                    <a:cubicBezTo>
                      <a:pt x="2657635" y="270564"/>
                      <a:pt x="2623285" y="304914"/>
                      <a:pt x="2580912" y="304914"/>
                    </a:cubicBezTo>
                    <a:lnTo>
                      <a:pt x="76723" y="304914"/>
                    </a:lnTo>
                    <a:cubicBezTo>
                      <a:pt x="34350" y="304914"/>
                      <a:pt x="0" y="270564"/>
                      <a:pt x="0" y="228191"/>
                    </a:cubicBezTo>
                    <a:lnTo>
                      <a:pt x="0" y="76723"/>
                    </a:lnTo>
                    <a:cubicBezTo>
                      <a:pt x="0" y="34350"/>
                      <a:pt x="34350" y="0"/>
                      <a:pt x="76723"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22" name="TextBox 22"/>
              <p:cNvSpPr txBox="1"/>
              <p:nvPr/>
            </p:nvSpPr>
            <p:spPr>
              <a:xfrm>
                <a:off x="0" y="-47625"/>
                <a:ext cx="2657635" cy="352539"/>
              </a:xfrm>
              <a:prstGeom prst="rect">
                <a:avLst/>
              </a:prstGeom>
            </p:spPr>
            <p:txBody>
              <a:bodyPr lIns="50800" tIns="50800" rIns="50800" bIns="50800" rtlCol="0" anchor="ctr"/>
              <a:lstStyle/>
              <a:p>
                <a:pPr algn="ctr">
                  <a:lnSpc>
                    <a:spcPts val="2659"/>
                  </a:lnSpc>
                  <a:spcBef>
                    <a:spcPct val="0"/>
                  </a:spcBef>
                </a:pPr>
                <a:endParaRPr/>
              </a:p>
            </p:txBody>
          </p:sp>
        </p:grpSp>
        <p:sp>
          <p:nvSpPr>
            <p:cNvPr id="23" name="Freeform 23"/>
            <p:cNvSpPr/>
            <p:nvPr/>
          </p:nvSpPr>
          <p:spPr>
            <a:xfrm>
              <a:off x="2633879" y="311150"/>
              <a:ext cx="884475" cy="921328"/>
            </a:xfrm>
            <a:custGeom>
              <a:avLst/>
              <a:gdLst/>
              <a:ahLst/>
              <a:cxnLst/>
              <a:rect l="l" t="t" r="r" b="b"/>
              <a:pathLst>
                <a:path w="884475" h="921328">
                  <a:moveTo>
                    <a:pt x="0" y="0"/>
                  </a:moveTo>
                  <a:lnTo>
                    <a:pt x="884475" y="0"/>
                  </a:lnTo>
                  <a:lnTo>
                    <a:pt x="884475" y="921328"/>
                  </a:lnTo>
                  <a:lnTo>
                    <a:pt x="0" y="92132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4" name="TextBox 24"/>
            <p:cNvSpPr txBox="1"/>
            <p:nvPr/>
          </p:nvSpPr>
          <p:spPr>
            <a:xfrm>
              <a:off x="4187212" y="436658"/>
              <a:ext cx="6287777" cy="717953"/>
            </a:xfrm>
            <a:prstGeom prst="rect">
              <a:avLst/>
            </a:prstGeom>
          </p:spPr>
          <p:txBody>
            <a:bodyPr lIns="0" tIns="0" rIns="0" bIns="0" rtlCol="0" anchor="t">
              <a:spAutoFit/>
            </a:bodyPr>
            <a:lstStyle/>
            <a:p>
              <a:pPr marL="0" lvl="0" indent="0" algn="just">
                <a:lnSpc>
                  <a:spcPts val="4111"/>
                </a:lnSpc>
                <a:spcBef>
                  <a:spcPct val="0"/>
                </a:spcBef>
              </a:pPr>
              <a:r>
                <a:rPr lang="en-US" sz="3771" b="1" spc="-147">
                  <a:solidFill>
                    <a:srgbClr val="FBF9F5"/>
                  </a:solidFill>
                  <a:latin typeface="Montserrat Bold"/>
                  <a:ea typeface="Montserrat Bold"/>
                  <a:cs typeface="Montserrat Bold"/>
                  <a:sym typeface="Montserrat Bold"/>
                </a:rPr>
                <a:t>Kiến trúc ứng dụng</a:t>
              </a:r>
            </a:p>
          </p:txBody>
        </p:sp>
      </p:grpSp>
      <p:grpSp>
        <p:nvGrpSpPr>
          <p:cNvPr id="25" name="Group 25"/>
          <p:cNvGrpSpPr/>
          <p:nvPr/>
        </p:nvGrpSpPr>
        <p:grpSpPr>
          <a:xfrm>
            <a:off x="-1333365" y="7441543"/>
            <a:ext cx="10328502" cy="1157721"/>
            <a:chOff x="0" y="0"/>
            <a:chExt cx="13771336" cy="1543628"/>
          </a:xfrm>
        </p:grpSpPr>
        <p:sp>
          <p:nvSpPr>
            <p:cNvPr id="26" name="Freeform 26"/>
            <p:cNvSpPr/>
            <p:nvPr/>
          </p:nvSpPr>
          <p:spPr>
            <a:xfrm>
              <a:off x="2957118" y="337367"/>
              <a:ext cx="878292" cy="945325"/>
            </a:xfrm>
            <a:custGeom>
              <a:avLst/>
              <a:gdLst/>
              <a:ahLst/>
              <a:cxnLst/>
              <a:rect l="l" t="t" r="r" b="b"/>
              <a:pathLst>
                <a:path w="878292" h="945325">
                  <a:moveTo>
                    <a:pt x="0" y="0"/>
                  </a:moveTo>
                  <a:lnTo>
                    <a:pt x="878292" y="0"/>
                  </a:lnTo>
                  <a:lnTo>
                    <a:pt x="878292" y="945324"/>
                  </a:lnTo>
                  <a:lnTo>
                    <a:pt x="0" y="94532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27" name="Group 27"/>
            <p:cNvGrpSpPr/>
            <p:nvPr/>
          </p:nvGrpSpPr>
          <p:grpSpPr>
            <a:xfrm>
              <a:off x="0" y="0"/>
              <a:ext cx="13771336" cy="1543628"/>
              <a:chOff x="0" y="0"/>
              <a:chExt cx="2720264" cy="304914"/>
            </a:xfrm>
          </p:grpSpPr>
          <p:sp>
            <p:nvSpPr>
              <p:cNvPr id="28" name="Freeform 28"/>
              <p:cNvSpPr/>
              <p:nvPr/>
            </p:nvSpPr>
            <p:spPr>
              <a:xfrm>
                <a:off x="0" y="0"/>
                <a:ext cx="2720264" cy="304914"/>
              </a:xfrm>
              <a:custGeom>
                <a:avLst/>
                <a:gdLst/>
                <a:ahLst/>
                <a:cxnLst/>
                <a:rect l="l" t="t" r="r" b="b"/>
                <a:pathLst>
                  <a:path w="2720264" h="304914">
                    <a:moveTo>
                      <a:pt x="74957" y="0"/>
                    </a:moveTo>
                    <a:lnTo>
                      <a:pt x="2645307" y="0"/>
                    </a:lnTo>
                    <a:cubicBezTo>
                      <a:pt x="2686704" y="0"/>
                      <a:pt x="2720264" y="33559"/>
                      <a:pt x="2720264" y="74957"/>
                    </a:cubicBezTo>
                    <a:lnTo>
                      <a:pt x="2720264" y="229957"/>
                    </a:lnTo>
                    <a:cubicBezTo>
                      <a:pt x="2720264" y="249837"/>
                      <a:pt x="2712367" y="268903"/>
                      <a:pt x="2698310" y="282960"/>
                    </a:cubicBezTo>
                    <a:cubicBezTo>
                      <a:pt x="2684252" y="297017"/>
                      <a:pt x="2665187" y="304914"/>
                      <a:pt x="2645307" y="304914"/>
                    </a:cubicBezTo>
                    <a:lnTo>
                      <a:pt x="74957" y="304914"/>
                    </a:lnTo>
                    <a:cubicBezTo>
                      <a:pt x="55077" y="304914"/>
                      <a:pt x="36011" y="297017"/>
                      <a:pt x="21954" y="282960"/>
                    </a:cubicBezTo>
                    <a:cubicBezTo>
                      <a:pt x="7897" y="268903"/>
                      <a:pt x="0" y="249837"/>
                      <a:pt x="0" y="229957"/>
                    </a:cubicBezTo>
                    <a:lnTo>
                      <a:pt x="0" y="74957"/>
                    </a:lnTo>
                    <a:cubicBezTo>
                      <a:pt x="0" y="55077"/>
                      <a:pt x="7897" y="36011"/>
                      <a:pt x="21954" y="21954"/>
                    </a:cubicBezTo>
                    <a:cubicBezTo>
                      <a:pt x="36011" y="7897"/>
                      <a:pt x="55077" y="0"/>
                      <a:pt x="74957"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29" name="TextBox 29"/>
              <p:cNvSpPr txBox="1"/>
              <p:nvPr/>
            </p:nvSpPr>
            <p:spPr>
              <a:xfrm>
                <a:off x="0" y="-47625"/>
                <a:ext cx="2720264" cy="352539"/>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4504268" y="436658"/>
              <a:ext cx="6287777" cy="717953"/>
            </a:xfrm>
            <a:prstGeom prst="rect">
              <a:avLst/>
            </a:prstGeom>
          </p:spPr>
          <p:txBody>
            <a:bodyPr lIns="0" tIns="0" rIns="0" bIns="0" rtlCol="0" anchor="t">
              <a:spAutoFit/>
            </a:bodyPr>
            <a:lstStyle/>
            <a:p>
              <a:pPr marL="0" lvl="0" indent="0" algn="just">
                <a:lnSpc>
                  <a:spcPts val="4111"/>
                </a:lnSpc>
                <a:spcBef>
                  <a:spcPct val="0"/>
                </a:spcBef>
              </a:pPr>
              <a:r>
                <a:rPr lang="en-US" sz="3771" b="1" spc="-147">
                  <a:solidFill>
                    <a:srgbClr val="FBF9F5"/>
                  </a:solidFill>
                  <a:latin typeface="Montserrat Bold"/>
                  <a:ea typeface="Montserrat Bold"/>
                  <a:cs typeface="Montserrat Bold"/>
                  <a:sym typeface="Montserrat Bold"/>
                </a:rPr>
                <a:t>Chức năng chính</a:t>
              </a:r>
            </a:p>
          </p:txBody>
        </p:sp>
      </p:grpSp>
      <p:grpSp>
        <p:nvGrpSpPr>
          <p:cNvPr id="31" name="Group 31"/>
          <p:cNvGrpSpPr/>
          <p:nvPr/>
        </p:nvGrpSpPr>
        <p:grpSpPr>
          <a:xfrm>
            <a:off x="9499962" y="3311242"/>
            <a:ext cx="11585404" cy="1157721"/>
            <a:chOff x="0" y="0"/>
            <a:chExt cx="15447205" cy="1543628"/>
          </a:xfrm>
        </p:grpSpPr>
        <p:grpSp>
          <p:nvGrpSpPr>
            <p:cNvPr id="32" name="Group 32"/>
            <p:cNvGrpSpPr/>
            <p:nvPr/>
          </p:nvGrpSpPr>
          <p:grpSpPr>
            <a:xfrm>
              <a:off x="0" y="0"/>
              <a:ext cx="15447205" cy="1543628"/>
              <a:chOff x="0" y="0"/>
              <a:chExt cx="3051300" cy="304914"/>
            </a:xfrm>
          </p:grpSpPr>
          <p:sp>
            <p:nvSpPr>
              <p:cNvPr id="33" name="Freeform 33"/>
              <p:cNvSpPr/>
              <p:nvPr/>
            </p:nvSpPr>
            <p:spPr>
              <a:xfrm>
                <a:off x="0" y="0"/>
                <a:ext cx="3051300" cy="304914"/>
              </a:xfrm>
              <a:custGeom>
                <a:avLst/>
                <a:gdLst/>
                <a:ahLst/>
                <a:cxnLst/>
                <a:rect l="l" t="t" r="r" b="b"/>
                <a:pathLst>
                  <a:path w="3051300" h="304914">
                    <a:moveTo>
                      <a:pt x="66825" y="0"/>
                    </a:moveTo>
                    <a:lnTo>
                      <a:pt x="2984475" y="0"/>
                    </a:lnTo>
                    <a:cubicBezTo>
                      <a:pt x="3002198" y="0"/>
                      <a:pt x="3019195" y="7040"/>
                      <a:pt x="3031727" y="19573"/>
                    </a:cubicBezTo>
                    <a:cubicBezTo>
                      <a:pt x="3044259" y="32105"/>
                      <a:pt x="3051300" y="49102"/>
                      <a:pt x="3051300" y="66825"/>
                    </a:cubicBezTo>
                    <a:lnTo>
                      <a:pt x="3051300" y="238089"/>
                    </a:lnTo>
                    <a:cubicBezTo>
                      <a:pt x="3051300" y="255812"/>
                      <a:pt x="3044259" y="272810"/>
                      <a:pt x="3031727" y="285342"/>
                    </a:cubicBezTo>
                    <a:cubicBezTo>
                      <a:pt x="3019195" y="297874"/>
                      <a:pt x="3002198" y="304914"/>
                      <a:pt x="2984475" y="304914"/>
                    </a:cubicBezTo>
                    <a:lnTo>
                      <a:pt x="66825" y="304914"/>
                    </a:lnTo>
                    <a:cubicBezTo>
                      <a:pt x="49102" y="304914"/>
                      <a:pt x="32105" y="297874"/>
                      <a:pt x="19573" y="285342"/>
                    </a:cubicBezTo>
                    <a:cubicBezTo>
                      <a:pt x="7040" y="272810"/>
                      <a:pt x="0" y="255812"/>
                      <a:pt x="0" y="238089"/>
                    </a:cubicBezTo>
                    <a:lnTo>
                      <a:pt x="0" y="66825"/>
                    </a:lnTo>
                    <a:cubicBezTo>
                      <a:pt x="0" y="49102"/>
                      <a:pt x="7040" y="32105"/>
                      <a:pt x="19573" y="19573"/>
                    </a:cubicBezTo>
                    <a:cubicBezTo>
                      <a:pt x="32105" y="7040"/>
                      <a:pt x="49102" y="0"/>
                      <a:pt x="66825"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34" name="TextBox 34"/>
              <p:cNvSpPr txBox="1"/>
              <p:nvPr/>
            </p:nvSpPr>
            <p:spPr>
              <a:xfrm>
                <a:off x="0" y="-47625"/>
                <a:ext cx="3051300" cy="352539"/>
              </a:xfrm>
              <a:prstGeom prst="rect">
                <a:avLst/>
              </a:prstGeom>
            </p:spPr>
            <p:txBody>
              <a:bodyPr lIns="50800" tIns="50800" rIns="50800" bIns="50800" rtlCol="0" anchor="ctr"/>
              <a:lstStyle/>
              <a:p>
                <a:pPr algn="ctr">
                  <a:lnSpc>
                    <a:spcPts val="2659"/>
                  </a:lnSpc>
                  <a:spcBef>
                    <a:spcPct val="0"/>
                  </a:spcBef>
                </a:pPr>
                <a:endParaRPr/>
              </a:p>
            </p:txBody>
          </p:sp>
        </p:grpSp>
        <p:sp>
          <p:nvSpPr>
            <p:cNvPr id="35" name="Freeform 35"/>
            <p:cNvSpPr/>
            <p:nvPr/>
          </p:nvSpPr>
          <p:spPr>
            <a:xfrm>
              <a:off x="420667" y="309408"/>
              <a:ext cx="878292" cy="934354"/>
            </a:xfrm>
            <a:custGeom>
              <a:avLst/>
              <a:gdLst/>
              <a:ahLst/>
              <a:cxnLst/>
              <a:rect l="l" t="t" r="r" b="b"/>
              <a:pathLst>
                <a:path w="878292" h="934354">
                  <a:moveTo>
                    <a:pt x="0" y="0"/>
                  </a:moveTo>
                  <a:lnTo>
                    <a:pt x="878293" y="0"/>
                  </a:lnTo>
                  <a:lnTo>
                    <a:pt x="878293" y="934353"/>
                  </a:lnTo>
                  <a:lnTo>
                    <a:pt x="0" y="93435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36" name="TextBox 36"/>
            <p:cNvSpPr txBox="1"/>
            <p:nvPr/>
          </p:nvSpPr>
          <p:spPr>
            <a:xfrm>
              <a:off x="1972060" y="492078"/>
              <a:ext cx="6287777" cy="717953"/>
            </a:xfrm>
            <a:prstGeom prst="rect">
              <a:avLst/>
            </a:prstGeom>
          </p:spPr>
          <p:txBody>
            <a:bodyPr lIns="0" tIns="0" rIns="0" bIns="0" rtlCol="0" anchor="t">
              <a:spAutoFit/>
            </a:bodyPr>
            <a:lstStyle/>
            <a:p>
              <a:pPr marL="0" lvl="0" indent="0" algn="just">
                <a:lnSpc>
                  <a:spcPts val="4111"/>
                </a:lnSpc>
                <a:spcBef>
                  <a:spcPct val="0"/>
                </a:spcBef>
              </a:pPr>
              <a:r>
                <a:rPr lang="en-US" sz="3771" b="1" spc="-147">
                  <a:solidFill>
                    <a:srgbClr val="FBF9F5"/>
                  </a:solidFill>
                  <a:latin typeface="Montserrat Bold"/>
                  <a:ea typeface="Montserrat Bold"/>
                  <a:cs typeface="Montserrat Bold"/>
                  <a:sym typeface="Montserrat Bold"/>
                </a:rPr>
                <a:t>Quy trình xử lý</a:t>
              </a:r>
            </a:p>
          </p:txBody>
        </p:sp>
      </p:grpSp>
      <p:sp>
        <p:nvSpPr>
          <p:cNvPr id="37" name="Freeform 37"/>
          <p:cNvSpPr/>
          <p:nvPr/>
        </p:nvSpPr>
        <p:spPr>
          <a:xfrm>
            <a:off x="14118744" y="-3140556"/>
            <a:ext cx="8338513" cy="8338513"/>
          </a:xfrm>
          <a:custGeom>
            <a:avLst/>
            <a:gdLst/>
            <a:ahLst/>
            <a:cxnLst/>
            <a:rect l="l" t="t" r="r" b="b"/>
            <a:pathLst>
              <a:path w="8338513" h="8338513">
                <a:moveTo>
                  <a:pt x="0" y="0"/>
                </a:moveTo>
                <a:lnTo>
                  <a:pt x="8338512" y="0"/>
                </a:lnTo>
                <a:lnTo>
                  <a:pt x="8338512" y="8338512"/>
                </a:lnTo>
                <a:lnTo>
                  <a:pt x="0" y="8338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38" name="Group 38"/>
          <p:cNvGrpSpPr/>
          <p:nvPr/>
        </p:nvGrpSpPr>
        <p:grpSpPr>
          <a:xfrm>
            <a:off x="9499962" y="4691529"/>
            <a:ext cx="10396442" cy="1157721"/>
            <a:chOff x="0" y="0"/>
            <a:chExt cx="13861923" cy="1543628"/>
          </a:xfrm>
        </p:grpSpPr>
        <p:grpSp>
          <p:nvGrpSpPr>
            <p:cNvPr id="39" name="Group 39"/>
            <p:cNvGrpSpPr/>
            <p:nvPr/>
          </p:nvGrpSpPr>
          <p:grpSpPr>
            <a:xfrm>
              <a:off x="0" y="0"/>
              <a:ext cx="13861923" cy="1543628"/>
              <a:chOff x="0" y="0"/>
              <a:chExt cx="2738158" cy="304914"/>
            </a:xfrm>
          </p:grpSpPr>
          <p:sp>
            <p:nvSpPr>
              <p:cNvPr id="40" name="Freeform 40"/>
              <p:cNvSpPr/>
              <p:nvPr/>
            </p:nvSpPr>
            <p:spPr>
              <a:xfrm>
                <a:off x="0" y="0"/>
                <a:ext cx="2738158" cy="304914"/>
              </a:xfrm>
              <a:custGeom>
                <a:avLst/>
                <a:gdLst/>
                <a:ahLst/>
                <a:cxnLst/>
                <a:rect l="l" t="t" r="r" b="b"/>
                <a:pathLst>
                  <a:path w="2738158" h="304914">
                    <a:moveTo>
                      <a:pt x="74467" y="0"/>
                    </a:moveTo>
                    <a:lnTo>
                      <a:pt x="2663691" y="0"/>
                    </a:lnTo>
                    <a:cubicBezTo>
                      <a:pt x="2683440" y="0"/>
                      <a:pt x="2702382" y="7846"/>
                      <a:pt x="2716347" y="21811"/>
                    </a:cubicBezTo>
                    <a:cubicBezTo>
                      <a:pt x="2730312" y="35776"/>
                      <a:pt x="2738158" y="54717"/>
                      <a:pt x="2738158" y="74467"/>
                    </a:cubicBezTo>
                    <a:lnTo>
                      <a:pt x="2738158" y="230447"/>
                    </a:lnTo>
                    <a:cubicBezTo>
                      <a:pt x="2738158" y="250197"/>
                      <a:pt x="2730312" y="269138"/>
                      <a:pt x="2716347" y="283103"/>
                    </a:cubicBezTo>
                    <a:cubicBezTo>
                      <a:pt x="2702382" y="297069"/>
                      <a:pt x="2683440" y="304914"/>
                      <a:pt x="2663691" y="304914"/>
                    </a:cubicBezTo>
                    <a:lnTo>
                      <a:pt x="74467" y="304914"/>
                    </a:lnTo>
                    <a:cubicBezTo>
                      <a:pt x="54717" y="304914"/>
                      <a:pt x="35776" y="297069"/>
                      <a:pt x="21811" y="283103"/>
                    </a:cubicBezTo>
                    <a:cubicBezTo>
                      <a:pt x="7846" y="269138"/>
                      <a:pt x="0" y="250197"/>
                      <a:pt x="0" y="230447"/>
                    </a:cubicBezTo>
                    <a:lnTo>
                      <a:pt x="0" y="74467"/>
                    </a:lnTo>
                    <a:cubicBezTo>
                      <a:pt x="0" y="54717"/>
                      <a:pt x="7846" y="35776"/>
                      <a:pt x="21811" y="21811"/>
                    </a:cubicBezTo>
                    <a:cubicBezTo>
                      <a:pt x="35776" y="7846"/>
                      <a:pt x="54717" y="0"/>
                      <a:pt x="74467" y="0"/>
                    </a:cubicBezTo>
                    <a:close/>
                  </a:path>
                </a:pathLst>
              </a:custGeom>
              <a:solidFill>
                <a:srgbClr val="ECEBE4"/>
              </a:solidFill>
            </p:spPr>
            <p:txBody>
              <a:bodyPr/>
              <a:lstStyle/>
              <a:p>
                <a:endParaRPr lang="en-US"/>
              </a:p>
            </p:txBody>
          </p:sp>
          <p:sp>
            <p:nvSpPr>
              <p:cNvPr id="41" name="TextBox 41"/>
              <p:cNvSpPr txBox="1"/>
              <p:nvPr/>
            </p:nvSpPr>
            <p:spPr>
              <a:xfrm>
                <a:off x="0" y="-47625"/>
                <a:ext cx="2738158" cy="352539"/>
              </a:xfrm>
              <a:prstGeom prst="rect">
                <a:avLst/>
              </a:prstGeom>
            </p:spPr>
            <p:txBody>
              <a:bodyPr lIns="50800" tIns="50800" rIns="50800" bIns="50800" rtlCol="0" anchor="ctr"/>
              <a:lstStyle/>
              <a:p>
                <a:pPr algn="ctr">
                  <a:lnSpc>
                    <a:spcPts val="2659"/>
                  </a:lnSpc>
                  <a:spcBef>
                    <a:spcPct val="0"/>
                  </a:spcBef>
                </a:pPr>
                <a:endParaRPr/>
              </a:p>
            </p:txBody>
          </p:sp>
        </p:grpSp>
        <p:sp>
          <p:nvSpPr>
            <p:cNvPr id="42" name="Freeform 42"/>
            <p:cNvSpPr/>
            <p:nvPr/>
          </p:nvSpPr>
          <p:spPr>
            <a:xfrm>
              <a:off x="420667" y="389440"/>
              <a:ext cx="878292" cy="862323"/>
            </a:xfrm>
            <a:custGeom>
              <a:avLst/>
              <a:gdLst/>
              <a:ahLst/>
              <a:cxnLst/>
              <a:rect l="l" t="t" r="r" b="b"/>
              <a:pathLst>
                <a:path w="878292" h="862323">
                  <a:moveTo>
                    <a:pt x="0" y="0"/>
                  </a:moveTo>
                  <a:lnTo>
                    <a:pt x="878293" y="0"/>
                  </a:lnTo>
                  <a:lnTo>
                    <a:pt x="878293" y="862323"/>
                  </a:lnTo>
                  <a:lnTo>
                    <a:pt x="0" y="86232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43" name="TextBox 43"/>
            <p:cNvSpPr txBox="1"/>
            <p:nvPr/>
          </p:nvSpPr>
          <p:spPr>
            <a:xfrm>
              <a:off x="1972060" y="408067"/>
              <a:ext cx="6287777" cy="717953"/>
            </a:xfrm>
            <a:prstGeom prst="rect">
              <a:avLst/>
            </a:prstGeom>
          </p:spPr>
          <p:txBody>
            <a:bodyPr lIns="0" tIns="0" rIns="0" bIns="0" rtlCol="0" anchor="t">
              <a:spAutoFit/>
            </a:bodyPr>
            <a:lstStyle/>
            <a:p>
              <a:pPr marL="0" lvl="0" indent="0" algn="just">
                <a:lnSpc>
                  <a:spcPts val="4111"/>
                </a:lnSpc>
                <a:spcBef>
                  <a:spcPct val="0"/>
                </a:spcBef>
              </a:pPr>
              <a:r>
                <a:rPr lang="en-US" sz="3771" b="1" spc="-147">
                  <a:solidFill>
                    <a:srgbClr val="5780C0"/>
                  </a:solidFill>
                  <a:latin typeface="Montserrat Bold"/>
                  <a:ea typeface="Montserrat Bold"/>
                  <a:cs typeface="Montserrat Bold"/>
                  <a:sym typeface="Montserrat Bold"/>
                </a:rPr>
                <a:t>Kết quả và đánh giá</a:t>
              </a:r>
            </a:p>
          </p:txBody>
        </p:sp>
      </p:grpSp>
      <p:grpSp>
        <p:nvGrpSpPr>
          <p:cNvPr id="44" name="Group 44"/>
          <p:cNvGrpSpPr/>
          <p:nvPr/>
        </p:nvGrpSpPr>
        <p:grpSpPr>
          <a:xfrm>
            <a:off x="9499962" y="6068325"/>
            <a:ext cx="9784977" cy="1157721"/>
            <a:chOff x="0" y="0"/>
            <a:chExt cx="13046635" cy="1543628"/>
          </a:xfrm>
        </p:grpSpPr>
        <p:grpSp>
          <p:nvGrpSpPr>
            <p:cNvPr id="45" name="Group 45"/>
            <p:cNvGrpSpPr/>
            <p:nvPr/>
          </p:nvGrpSpPr>
          <p:grpSpPr>
            <a:xfrm>
              <a:off x="0" y="0"/>
              <a:ext cx="13046635" cy="1543628"/>
              <a:chOff x="0" y="0"/>
              <a:chExt cx="2577113" cy="304914"/>
            </a:xfrm>
          </p:grpSpPr>
          <p:sp>
            <p:nvSpPr>
              <p:cNvPr id="46" name="Freeform 46"/>
              <p:cNvSpPr/>
              <p:nvPr/>
            </p:nvSpPr>
            <p:spPr>
              <a:xfrm>
                <a:off x="0" y="0"/>
                <a:ext cx="2577113" cy="304914"/>
              </a:xfrm>
              <a:custGeom>
                <a:avLst/>
                <a:gdLst/>
                <a:ahLst/>
                <a:cxnLst/>
                <a:rect l="l" t="t" r="r" b="b"/>
                <a:pathLst>
                  <a:path w="2577113" h="304914">
                    <a:moveTo>
                      <a:pt x="79120" y="0"/>
                    </a:moveTo>
                    <a:lnTo>
                      <a:pt x="2497993" y="0"/>
                    </a:lnTo>
                    <a:cubicBezTo>
                      <a:pt x="2518977" y="0"/>
                      <a:pt x="2539101" y="8336"/>
                      <a:pt x="2553939" y="23174"/>
                    </a:cubicBezTo>
                    <a:cubicBezTo>
                      <a:pt x="2568777" y="38012"/>
                      <a:pt x="2577113" y="58136"/>
                      <a:pt x="2577113" y="79120"/>
                    </a:cubicBezTo>
                    <a:lnTo>
                      <a:pt x="2577113" y="225794"/>
                    </a:lnTo>
                    <a:cubicBezTo>
                      <a:pt x="2577113" y="269491"/>
                      <a:pt x="2541690" y="304914"/>
                      <a:pt x="2497993" y="304914"/>
                    </a:cubicBezTo>
                    <a:lnTo>
                      <a:pt x="79120" y="304914"/>
                    </a:lnTo>
                    <a:cubicBezTo>
                      <a:pt x="35423" y="304914"/>
                      <a:pt x="0" y="269491"/>
                      <a:pt x="0" y="225794"/>
                    </a:cubicBezTo>
                    <a:lnTo>
                      <a:pt x="0" y="79120"/>
                    </a:lnTo>
                    <a:cubicBezTo>
                      <a:pt x="0" y="35423"/>
                      <a:pt x="35423" y="0"/>
                      <a:pt x="79120"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47" name="TextBox 47"/>
              <p:cNvSpPr txBox="1"/>
              <p:nvPr/>
            </p:nvSpPr>
            <p:spPr>
              <a:xfrm>
                <a:off x="0" y="-47625"/>
                <a:ext cx="2577113" cy="352539"/>
              </a:xfrm>
              <a:prstGeom prst="rect">
                <a:avLst/>
              </a:prstGeom>
            </p:spPr>
            <p:txBody>
              <a:bodyPr lIns="50800" tIns="50800" rIns="50800" bIns="50800" rtlCol="0" anchor="ctr"/>
              <a:lstStyle/>
              <a:p>
                <a:pPr algn="ctr">
                  <a:lnSpc>
                    <a:spcPts val="2659"/>
                  </a:lnSpc>
                  <a:spcBef>
                    <a:spcPct val="0"/>
                  </a:spcBef>
                </a:pPr>
                <a:endParaRPr/>
              </a:p>
            </p:txBody>
          </p:sp>
        </p:grpSp>
        <p:sp>
          <p:nvSpPr>
            <p:cNvPr id="48" name="Freeform 48"/>
            <p:cNvSpPr/>
            <p:nvPr/>
          </p:nvSpPr>
          <p:spPr>
            <a:xfrm>
              <a:off x="420667" y="399246"/>
              <a:ext cx="878292" cy="865517"/>
            </a:xfrm>
            <a:custGeom>
              <a:avLst/>
              <a:gdLst/>
              <a:ahLst/>
              <a:cxnLst/>
              <a:rect l="l" t="t" r="r" b="b"/>
              <a:pathLst>
                <a:path w="878292" h="865517">
                  <a:moveTo>
                    <a:pt x="0" y="0"/>
                  </a:moveTo>
                  <a:lnTo>
                    <a:pt x="878293" y="0"/>
                  </a:lnTo>
                  <a:lnTo>
                    <a:pt x="878293" y="865517"/>
                  </a:lnTo>
                  <a:lnTo>
                    <a:pt x="0" y="865517"/>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49" name="TextBox 49"/>
            <p:cNvSpPr txBox="1"/>
            <p:nvPr/>
          </p:nvSpPr>
          <p:spPr>
            <a:xfrm>
              <a:off x="1972060" y="492078"/>
              <a:ext cx="6287777" cy="717953"/>
            </a:xfrm>
            <a:prstGeom prst="rect">
              <a:avLst/>
            </a:prstGeom>
          </p:spPr>
          <p:txBody>
            <a:bodyPr lIns="0" tIns="0" rIns="0" bIns="0" rtlCol="0" anchor="t">
              <a:spAutoFit/>
            </a:bodyPr>
            <a:lstStyle/>
            <a:p>
              <a:pPr marL="0" lvl="0" indent="0" algn="just">
                <a:lnSpc>
                  <a:spcPts val="4111"/>
                </a:lnSpc>
                <a:spcBef>
                  <a:spcPct val="0"/>
                </a:spcBef>
              </a:pPr>
              <a:r>
                <a:rPr lang="en-US" sz="3771" b="1" spc="-147">
                  <a:solidFill>
                    <a:srgbClr val="FBF9F5"/>
                  </a:solidFill>
                  <a:latin typeface="Montserrat Bold"/>
                  <a:ea typeface="Montserrat Bold"/>
                  <a:cs typeface="Montserrat Bold"/>
                  <a:sym typeface="Montserrat Bold"/>
                </a:rPr>
                <a:t>Kế hoạch phát triển</a:t>
              </a:r>
            </a:p>
          </p:txBody>
        </p:sp>
      </p:grpSp>
      <p:grpSp>
        <p:nvGrpSpPr>
          <p:cNvPr id="50" name="Group 50"/>
          <p:cNvGrpSpPr/>
          <p:nvPr/>
        </p:nvGrpSpPr>
        <p:grpSpPr>
          <a:xfrm>
            <a:off x="9499962" y="7448612"/>
            <a:ext cx="10396442" cy="1157721"/>
            <a:chOff x="0" y="0"/>
            <a:chExt cx="13861923" cy="1543628"/>
          </a:xfrm>
        </p:grpSpPr>
        <p:grpSp>
          <p:nvGrpSpPr>
            <p:cNvPr id="51" name="Group 51"/>
            <p:cNvGrpSpPr/>
            <p:nvPr/>
          </p:nvGrpSpPr>
          <p:grpSpPr>
            <a:xfrm>
              <a:off x="0" y="0"/>
              <a:ext cx="13861923" cy="1543628"/>
              <a:chOff x="0" y="0"/>
              <a:chExt cx="2738158" cy="304914"/>
            </a:xfrm>
          </p:grpSpPr>
          <p:sp>
            <p:nvSpPr>
              <p:cNvPr id="52" name="Freeform 52"/>
              <p:cNvSpPr/>
              <p:nvPr/>
            </p:nvSpPr>
            <p:spPr>
              <a:xfrm>
                <a:off x="0" y="0"/>
                <a:ext cx="2738158" cy="304914"/>
              </a:xfrm>
              <a:custGeom>
                <a:avLst/>
                <a:gdLst/>
                <a:ahLst/>
                <a:cxnLst/>
                <a:rect l="l" t="t" r="r" b="b"/>
                <a:pathLst>
                  <a:path w="2738158" h="304914">
                    <a:moveTo>
                      <a:pt x="74467" y="0"/>
                    </a:moveTo>
                    <a:lnTo>
                      <a:pt x="2663691" y="0"/>
                    </a:lnTo>
                    <a:cubicBezTo>
                      <a:pt x="2683440" y="0"/>
                      <a:pt x="2702382" y="7846"/>
                      <a:pt x="2716347" y="21811"/>
                    </a:cubicBezTo>
                    <a:cubicBezTo>
                      <a:pt x="2730312" y="35776"/>
                      <a:pt x="2738158" y="54717"/>
                      <a:pt x="2738158" y="74467"/>
                    </a:cubicBezTo>
                    <a:lnTo>
                      <a:pt x="2738158" y="230447"/>
                    </a:lnTo>
                    <a:cubicBezTo>
                      <a:pt x="2738158" y="250197"/>
                      <a:pt x="2730312" y="269138"/>
                      <a:pt x="2716347" y="283103"/>
                    </a:cubicBezTo>
                    <a:cubicBezTo>
                      <a:pt x="2702382" y="297069"/>
                      <a:pt x="2683440" y="304914"/>
                      <a:pt x="2663691" y="304914"/>
                    </a:cubicBezTo>
                    <a:lnTo>
                      <a:pt x="74467" y="304914"/>
                    </a:lnTo>
                    <a:cubicBezTo>
                      <a:pt x="54717" y="304914"/>
                      <a:pt x="35776" y="297069"/>
                      <a:pt x="21811" y="283103"/>
                    </a:cubicBezTo>
                    <a:cubicBezTo>
                      <a:pt x="7846" y="269138"/>
                      <a:pt x="0" y="250197"/>
                      <a:pt x="0" y="230447"/>
                    </a:cubicBezTo>
                    <a:lnTo>
                      <a:pt x="0" y="74467"/>
                    </a:lnTo>
                    <a:cubicBezTo>
                      <a:pt x="0" y="54717"/>
                      <a:pt x="7846" y="35776"/>
                      <a:pt x="21811" y="21811"/>
                    </a:cubicBezTo>
                    <a:cubicBezTo>
                      <a:pt x="35776" y="7846"/>
                      <a:pt x="54717" y="0"/>
                      <a:pt x="74467" y="0"/>
                    </a:cubicBezTo>
                    <a:close/>
                  </a:path>
                </a:pathLst>
              </a:custGeom>
              <a:solidFill>
                <a:srgbClr val="ECEBE4"/>
              </a:solidFill>
            </p:spPr>
            <p:txBody>
              <a:bodyPr/>
              <a:lstStyle/>
              <a:p>
                <a:endParaRPr lang="en-US"/>
              </a:p>
            </p:txBody>
          </p:sp>
          <p:sp>
            <p:nvSpPr>
              <p:cNvPr id="53" name="TextBox 53"/>
              <p:cNvSpPr txBox="1"/>
              <p:nvPr/>
            </p:nvSpPr>
            <p:spPr>
              <a:xfrm>
                <a:off x="0" y="-47625"/>
                <a:ext cx="2738158" cy="352539"/>
              </a:xfrm>
              <a:prstGeom prst="rect">
                <a:avLst/>
              </a:prstGeom>
            </p:spPr>
            <p:txBody>
              <a:bodyPr lIns="50800" tIns="50800" rIns="50800" bIns="50800" rtlCol="0" anchor="ctr"/>
              <a:lstStyle/>
              <a:p>
                <a:pPr algn="ctr">
                  <a:lnSpc>
                    <a:spcPts val="2659"/>
                  </a:lnSpc>
                  <a:spcBef>
                    <a:spcPct val="0"/>
                  </a:spcBef>
                </a:pPr>
                <a:endParaRPr/>
              </a:p>
            </p:txBody>
          </p:sp>
        </p:grpSp>
        <p:sp>
          <p:nvSpPr>
            <p:cNvPr id="54" name="Freeform 54"/>
            <p:cNvSpPr/>
            <p:nvPr/>
          </p:nvSpPr>
          <p:spPr>
            <a:xfrm>
              <a:off x="420667" y="328639"/>
              <a:ext cx="878292" cy="886350"/>
            </a:xfrm>
            <a:custGeom>
              <a:avLst/>
              <a:gdLst/>
              <a:ahLst/>
              <a:cxnLst/>
              <a:rect l="l" t="t" r="r" b="b"/>
              <a:pathLst>
                <a:path w="878292" h="886350">
                  <a:moveTo>
                    <a:pt x="0" y="0"/>
                  </a:moveTo>
                  <a:lnTo>
                    <a:pt x="878293" y="0"/>
                  </a:lnTo>
                  <a:lnTo>
                    <a:pt x="878293" y="886350"/>
                  </a:lnTo>
                  <a:lnTo>
                    <a:pt x="0" y="88635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55" name="TextBox 55"/>
            <p:cNvSpPr txBox="1"/>
            <p:nvPr/>
          </p:nvSpPr>
          <p:spPr>
            <a:xfrm>
              <a:off x="1972060" y="408067"/>
              <a:ext cx="6287777" cy="717953"/>
            </a:xfrm>
            <a:prstGeom prst="rect">
              <a:avLst/>
            </a:prstGeom>
          </p:spPr>
          <p:txBody>
            <a:bodyPr lIns="0" tIns="0" rIns="0" bIns="0" rtlCol="0" anchor="t">
              <a:spAutoFit/>
            </a:bodyPr>
            <a:lstStyle/>
            <a:p>
              <a:pPr marL="0" lvl="0" indent="0" algn="just">
                <a:lnSpc>
                  <a:spcPts val="4111"/>
                </a:lnSpc>
                <a:spcBef>
                  <a:spcPct val="0"/>
                </a:spcBef>
              </a:pPr>
              <a:r>
                <a:rPr lang="en-US" sz="3771" b="1" spc="-147">
                  <a:solidFill>
                    <a:srgbClr val="5780C0"/>
                  </a:solidFill>
                  <a:latin typeface="Montserrat Bold"/>
                  <a:ea typeface="Montserrat Bold"/>
                  <a:cs typeface="Montserrat Bold"/>
                  <a:sym typeface="Montserrat Bold"/>
                </a:rPr>
                <a:t>Kết luận</a:t>
              </a: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3225725">
            <a:off x="-1852213" y="-5291171"/>
            <a:ext cx="20665714" cy="19942414"/>
          </a:xfrm>
          <a:custGeom>
            <a:avLst/>
            <a:gdLst/>
            <a:ahLst/>
            <a:cxnLst/>
            <a:rect l="l" t="t" r="r" b="b"/>
            <a:pathLst>
              <a:path w="20665714" h="19942414">
                <a:moveTo>
                  <a:pt x="0" y="0"/>
                </a:moveTo>
                <a:lnTo>
                  <a:pt x="20665714" y="0"/>
                </a:lnTo>
                <a:lnTo>
                  <a:pt x="20665714" y="19942414"/>
                </a:lnTo>
                <a:lnTo>
                  <a:pt x="0" y="19942414"/>
                </a:lnTo>
                <a:lnTo>
                  <a:pt x="0" y="0"/>
                </a:lnTo>
                <a:close/>
              </a:path>
            </a:pathLst>
          </a:custGeom>
          <a:blipFill>
            <a:blip r:embed="rId2"/>
            <a:stretch>
              <a:fillRect/>
            </a:stretch>
          </a:blipFill>
        </p:spPr>
        <p:txBody>
          <a:bodyPr/>
          <a:lstStyle/>
          <a:p>
            <a:endParaRPr lang="en-US"/>
          </a:p>
        </p:txBody>
      </p:sp>
      <p:sp>
        <p:nvSpPr>
          <p:cNvPr id="3" name="Freeform 3"/>
          <p:cNvSpPr/>
          <p:nvPr/>
        </p:nvSpPr>
        <p:spPr>
          <a:xfrm rot="-471168">
            <a:off x="-2460915" y="-1213405"/>
            <a:ext cx="22588102" cy="11786882"/>
          </a:xfrm>
          <a:custGeom>
            <a:avLst/>
            <a:gdLst/>
            <a:ahLst/>
            <a:cxnLst/>
            <a:rect l="l" t="t" r="r" b="b"/>
            <a:pathLst>
              <a:path w="22588102" h="11786882">
                <a:moveTo>
                  <a:pt x="0" y="0"/>
                </a:moveTo>
                <a:lnTo>
                  <a:pt x="22588102" y="0"/>
                </a:lnTo>
                <a:lnTo>
                  <a:pt x="22588102" y="11786882"/>
                </a:lnTo>
                <a:lnTo>
                  <a:pt x="0" y="11786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028700" y="3477126"/>
            <a:ext cx="16230600" cy="3714750"/>
          </a:xfrm>
          <a:prstGeom prst="rect">
            <a:avLst/>
          </a:prstGeom>
        </p:spPr>
        <p:txBody>
          <a:bodyPr lIns="0" tIns="0" rIns="0" bIns="0" rtlCol="0" anchor="t">
            <a:spAutoFit/>
          </a:bodyPr>
          <a:lstStyle/>
          <a:p>
            <a:pPr algn="just">
              <a:lnSpc>
                <a:spcPts val="4200"/>
              </a:lnSpc>
            </a:pPr>
            <a:r>
              <a:rPr lang="en-US" sz="3000">
                <a:solidFill>
                  <a:srgbClr val="FBF9F5"/>
                </a:solidFill>
                <a:latin typeface="Montserrat"/>
                <a:ea typeface="Montserrat"/>
                <a:cs typeface="Montserrat"/>
                <a:sym typeface="Montserrat"/>
              </a:rPr>
              <a:t>Ứng dụng Web Đăng tuyển công việc cho doanh nghiệp và tìm kiếm việc làm cho ứng viên năm 2024 được phát triển nhằm mang lại giải pháp toàn diện và tiện lợi trong lĩnh vực tuyển dụng trực tuyến. Ứng dụng được xây dựng trên nền tảng Spring Boot, một công nghệ mạnh mẽ trong việc phát triển ứng dụng web. Hệ thống không chỉ hỗ trợ doanh nghiệp đăng tải thông tin tuyển dụng dễ dàng, mà còn giúp ứng viên nhanh chóng tìm kiếm các công việc phù hợp với kỹ năng và sở thích của mình. </a:t>
            </a:r>
          </a:p>
        </p:txBody>
      </p:sp>
      <p:sp>
        <p:nvSpPr>
          <p:cNvPr id="5" name="Freeform 5"/>
          <p:cNvSpPr/>
          <p:nvPr/>
        </p:nvSpPr>
        <p:spPr>
          <a:xfrm>
            <a:off x="15024832" y="8058193"/>
            <a:ext cx="1200107" cy="1200107"/>
          </a:xfrm>
          <a:custGeom>
            <a:avLst/>
            <a:gdLst/>
            <a:ahLst/>
            <a:cxnLst/>
            <a:rect l="l" t="t" r="r" b="b"/>
            <a:pathLst>
              <a:path w="1200107" h="1200107">
                <a:moveTo>
                  <a:pt x="0" y="0"/>
                </a:moveTo>
                <a:lnTo>
                  <a:pt x="1200108" y="0"/>
                </a:lnTo>
                <a:lnTo>
                  <a:pt x="1200108" y="1200107"/>
                </a:lnTo>
                <a:lnTo>
                  <a:pt x="0" y="12001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2284534" y="1028700"/>
            <a:ext cx="14148013" cy="1535352"/>
            <a:chOff x="0" y="0"/>
            <a:chExt cx="18864017" cy="2047136"/>
          </a:xfrm>
        </p:grpSpPr>
        <p:grpSp>
          <p:nvGrpSpPr>
            <p:cNvPr id="7" name="Group 7"/>
            <p:cNvGrpSpPr/>
            <p:nvPr/>
          </p:nvGrpSpPr>
          <p:grpSpPr>
            <a:xfrm>
              <a:off x="0" y="0"/>
              <a:ext cx="18864017" cy="2047136"/>
              <a:chOff x="0" y="0"/>
              <a:chExt cx="2809733" cy="304914"/>
            </a:xfrm>
          </p:grpSpPr>
          <p:sp>
            <p:nvSpPr>
              <p:cNvPr id="8" name="Freeform 8"/>
              <p:cNvSpPr/>
              <p:nvPr/>
            </p:nvSpPr>
            <p:spPr>
              <a:xfrm>
                <a:off x="0" y="0"/>
                <a:ext cx="2809733" cy="304914"/>
              </a:xfrm>
              <a:custGeom>
                <a:avLst/>
                <a:gdLst/>
                <a:ahLst/>
                <a:cxnLst/>
                <a:rect l="l" t="t" r="r" b="b"/>
                <a:pathLst>
                  <a:path w="2809733" h="304914">
                    <a:moveTo>
                      <a:pt x="72570" y="0"/>
                    </a:moveTo>
                    <a:lnTo>
                      <a:pt x="2737163" y="0"/>
                    </a:lnTo>
                    <a:cubicBezTo>
                      <a:pt x="2777242" y="0"/>
                      <a:pt x="2809733" y="32491"/>
                      <a:pt x="2809733" y="72570"/>
                    </a:cubicBezTo>
                    <a:lnTo>
                      <a:pt x="2809733" y="232344"/>
                    </a:lnTo>
                    <a:cubicBezTo>
                      <a:pt x="2809733" y="272423"/>
                      <a:pt x="2777242" y="304914"/>
                      <a:pt x="2737163" y="304914"/>
                    </a:cubicBezTo>
                    <a:lnTo>
                      <a:pt x="72570" y="304914"/>
                    </a:lnTo>
                    <a:cubicBezTo>
                      <a:pt x="32491" y="304914"/>
                      <a:pt x="0" y="272423"/>
                      <a:pt x="0" y="232344"/>
                    </a:cubicBezTo>
                    <a:lnTo>
                      <a:pt x="0" y="72570"/>
                    </a:lnTo>
                    <a:cubicBezTo>
                      <a:pt x="0" y="32491"/>
                      <a:pt x="32491" y="0"/>
                      <a:pt x="72570" y="0"/>
                    </a:cubicBezTo>
                    <a:close/>
                  </a:path>
                </a:pathLst>
              </a:custGeom>
              <a:solidFill>
                <a:srgbClr val="ECEBE4"/>
              </a:solidFill>
            </p:spPr>
            <p:txBody>
              <a:bodyPr/>
              <a:lstStyle/>
              <a:p>
                <a:endParaRPr lang="en-US"/>
              </a:p>
            </p:txBody>
          </p:sp>
          <p:sp>
            <p:nvSpPr>
              <p:cNvPr id="9" name="TextBox 9"/>
              <p:cNvSpPr txBox="1"/>
              <p:nvPr/>
            </p:nvSpPr>
            <p:spPr>
              <a:xfrm>
                <a:off x="0" y="-47625"/>
                <a:ext cx="2809733" cy="352539"/>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4514165" y="442411"/>
              <a:ext cx="1172977" cy="1162314"/>
            </a:xfrm>
            <a:custGeom>
              <a:avLst/>
              <a:gdLst/>
              <a:ahLst/>
              <a:cxnLst/>
              <a:rect l="l" t="t" r="r" b="b"/>
              <a:pathLst>
                <a:path w="1172977" h="1162314">
                  <a:moveTo>
                    <a:pt x="0" y="0"/>
                  </a:moveTo>
                  <a:lnTo>
                    <a:pt x="1172977" y="0"/>
                  </a:lnTo>
                  <a:lnTo>
                    <a:pt x="1172977" y="1162314"/>
                  </a:lnTo>
                  <a:lnTo>
                    <a:pt x="0" y="11623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TextBox 11"/>
            <p:cNvSpPr txBox="1"/>
            <p:nvPr/>
          </p:nvSpPr>
          <p:spPr>
            <a:xfrm>
              <a:off x="6574172" y="585711"/>
              <a:ext cx="8338755" cy="950419"/>
            </a:xfrm>
            <a:prstGeom prst="rect">
              <a:avLst/>
            </a:prstGeom>
          </p:spPr>
          <p:txBody>
            <a:bodyPr lIns="0" tIns="0" rIns="0" bIns="0" rtlCol="0" anchor="t">
              <a:spAutoFit/>
            </a:bodyPr>
            <a:lstStyle/>
            <a:p>
              <a:pPr marL="0" lvl="0" indent="0" algn="just">
                <a:lnSpc>
                  <a:spcPts val="5452"/>
                </a:lnSpc>
                <a:spcBef>
                  <a:spcPct val="0"/>
                </a:spcBef>
              </a:pPr>
              <a:r>
                <a:rPr lang="en-US" sz="5001" b="1" spc="-195">
                  <a:solidFill>
                    <a:srgbClr val="5780C0"/>
                  </a:solidFill>
                  <a:latin typeface="Montserrat Bold"/>
                  <a:ea typeface="Montserrat Bold"/>
                  <a:cs typeface="Montserrat Bold"/>
                  <a:sym typeface="Montserrat Bold"/>
                </a:rPr>
                <a:t>Tổng quan dự án</a:t>
              </a:r>
            </a:p>
          </p:txBody>
        </p:sp>
      </p:gr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3225725">
            <a:off x="-1852213" y="-5291171"/>
            <a:ext cx="20665714" cy="19942414"/>
          </a:xfrm>
          <a:custGeom>
            <a:avLst/>
            <a:gdLst/>
            <a:ahLst/>
            <a:cxnLst/>
            <a:rect l="l" t="t" r="r" b="b"/>
            <a:pathLst>
              <a:path w="20665714" h="19942414">
                <a:moveTo>
                  <a:pt x="0" y="0"/>
                </a:moveTo>
                <a:lnTo>
                  <a:pt x="20665714" y="0"/>
                </a:lnTo>
                <a:lnTo>
                  <a:pt x="20665714" y="19942414"/>
                </a:lnTo>
                <a:lnTo>
                  <a:pt x="0" y="19942414"/>
                </a:lnTo>
                <a:lnTo>
                  <a:pt x="0" y="0"/>
                </a:lnTo>
                <a:close/>
              </a:path>
            </a:pathLst>
          </a:custGeom>
          <a:blipFill>
            <a:blip r:embed="rId2"/>
            <a:stretch>
              <a:fillRect/>
            </a:stretch>
          </a:blipFill>
        </p:spPr>
        <p:txBody>
          <a:bodyPr/>
          <a:lstStyle/>
          <a:p>
            <a:endParaRPr lang="en-US"/>
          </a:p>
        </p:txBody>
      </p:sp>
      <p:sp>
        <p:nvSpPr>
          <p:cNvPr id="3" name="Freeform 3"/>
          <p:cNvSpPr/>
          <p:nvPr/>
        </p:nvSpPr>
        <p:spPr>
          <a:xfrm rot="-471168">
            <a:off x="-2460915" y="-1213405"/>
            <a:ext cx="22588102" cy="11786882"/>
          </a:xfrm>
          <a:custGeom>
            <a:avLst/>
            <a:gdLst/>
            <a:ahLst/>
            <a:cxnLst/>
            <a:rect l="l" t="t" r="r" b="b"/>
            <a:pathLst>
              <a:path w="22588102" h="11786882">
                <a:moveTo>
                  <a:pt x="0" y="0"/>
                </a:moveTo>
                <a:lnTo>
                  <a:pt x="22588102" y="0"/>
                </a:lnTo>
                <a:lnTo>
                  <a:pt x="22588102" y="11786882"/>
                </a:lnTo>
                <a:lnTo>
                  <a:pt x="0" y="11786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24832" y="8058193"/>
            <a:ext cx="1200107" cy="1200107"/>
          </a:xfrm>
          <a:custGeom>
            <a:avLst/>
            <a:gdLst/>
            <a:ahLst/>
            <a:cxnLst/>
            <a:rect l="l" t="t" r="r" b="b"/>
            <a:pathLst>
              <a:path w="1200107" h="1200107">
                <a:moveTo>
                  <a:pt x="0" y="0"/>
                </a:moveTo>
                <a:lnTo>
                  <a:pt x="1200108" y="0"/>
                </a:lnTo>
                <a:lnTo>
                  <a:pt x="1200108" y="1200107"/>
                </a:lnTo>
                <a:lnTo>
                  <a:pt x="0" y="12001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2284534" y="1028700"/>
            <a:ext cx="14148013" cy="1535352"/>
            <a:chOff x="0" y="0"/>
            <a:chExt cx="18864017" cy="2047136"/>
          </a:xfrm>
        </p:grpSpPr>
        <p:grpSp>
          <p:nvGrpSpPr>
            <p:cNvPr id="6" name="Group 6"/>
            <p:cNvGrpSpPr/>
            <p:nvPr/>
          </p:nvGrpSpPr>
          <p:grpSpPr>
            <a:xfrm>
              <a:off x="0" y="0"/>
              <a:ext cx="18864017" cy="2047136"/>
              <a:chOff x="0" y="0"/>
              <a:chExt cx="2809733" cy="304914"/>
            </a:xfrm>
          </p:grpSpPr>
          <p:sp>
            <p:nvSpPr>
              <p:cNvPr id="7" name="Freeform 7"/>
              <p:cNvSpPr/>
              <p:nvPr/>
            </p:nvSpPr>
            <p:spPr>
              <a:xfrm>
                <a:off x="0" y="0"/>
                <a:ext cx="2809733" cy="304914"/>
              </a:xfrm>
              <a:custGeom>
                <a:avLst/>
                <a:gdLst/>
                <a:ahLst/>
                <a:cxnLst/>
                <a:rect l="l" t="t" r="r" b="b"/>
                <a:pathLst>
                  <a:path w="2809733" h="304914">
                    <a:moveTo>
                      <a:pt x="72570" y="0"/>
                    </a:moveTo>
                    <a:lnTo>
                      <a:pt x="2737163" y="0"/>
                    </a:lnTo>
                    <a:cubicBezTo>
                      <a:pt x="2777242" y="0"/>
                      <a:pt x="2809733" y="32491"/>
                      <a:pt x="2809733" y="72570"/>
                    </a:cubicBezTo>
                    <a:lnTo>
                      <a:pt x="2809733" y="232344"/>
                    </a:lnTo>
                    <a:cubicBezTo>
                      <a:pt x="2809733" y="272423"/>
                      <a:pt x="2777242" y="304914"/>
                      <a:pt x="2737163" y="304914"/>
                    </a:cubicBezTo>
                    <a:lnTo>
                      <a:pt x="72570" y="304914"/>
                    </a:lnTo>
                    <a:cubicBezTo>
                      <a:pt x="32491" y="304914"/>
                      <a:pt x="0" y="272423"/>
                      <a:pt x="0" y="232344"/>
                    </a:cubicBezTo>
                    <a:lnTo>
                      <a:pt x="0" y="72570"/>
                    </a:lnTo>
                    <a:cubicBezTo>
                      <a:pt x="0" y="32491"/>
                      <a:pt x="32491" y="0"/>
                      <a:pt x="72570" y="0"/>
                    </a:cubicBezTo>
                    <a:close/>
                  </a:path>
                </a:pathLst>
              </a:custGeom>
              <a:solidFill>
                <a:srgbClr val="ECEBE4"/>
              </a:solidFill>
            </p:spPr>
            <p:txBody>
              <a:bodyPr/>
              <a:lstStyle/>
              <a:p>
                <a:endParaRPr lang="en-US"/>
              </a:p>
            </p:txBody>
          </p:sp>
          <p:sp>
            <p:nvSpPr>
              <p:cNvPr id="8" name="TextBox 8"/>
              <p:cNvSpPr txBox="1"/>
              <p:nvPr/>
            </p:nvSpPr>
            <p:spPr>
              <a:xfrm>
                <a:off x="0" y="-47625"/>
                <a:ext cx="2809733" cy="352539"/>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4514165" y="442411"/>
              <a:ext cx="1172977" cy="1162314"/>
            </a:xfrm>
            <a:custGeom>
              <a:avLst/>
              <a:gdLst/>
              <a:ahLst/>
              <a:cxnLst/>
              <a:rect l="l" t="t" r="r" b="b"/>
              <a:pathLst>
                <a:path w="1172977" h="1162314">
                  <a:moveTo>
                    <a:pt x="0" y="0"/>
                  </a:moveTo>
                  <a:lnTo>
                    <a:pt x="1172977" y="0"/>
                  </a:lnTo>
                  <a:lnTo>
                    <a:pt x="1172977" y="1162314"/>
                  </a:lnTo>
                  <a:lnTo>
                    <a:pt x="0" y="11623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6574172" y="585711"/>
              <a:ext cx="8338755" cy="950419"/>
            </a:xfrm>
            <a:prstGeom prst="rect">
              <a:avLst/>
            </a:prstGeom>
          </p:spPr>
          <p:txBody>
            <a:bodyPr lIns="0" tIns="0" rIns="0" bIns="0" rtlCol="0" anchor="t">
              <a:spAutoFit/>
            </a:bodyPr>
            <a:lstStyle/>
            <a:p>
              <a:pPr marL="0" lvl="0" indent="0" algn="just">
                <a:lnSpc>
                  <a:spcPts val="5452"/>
                </a:lnSpc>
                <a:spcBef>
                  <a:spcPct val="0"/>
                </a:spcBef>
              </a:pPr>
              <a:r>
                <a:rPr lang="en-US" sz="5001" b="1" spc="-195">
                  <a:solidFill>
                    <a:srgbClr val="5780C0"/>
                  </a:solidFill>
                  <a:latin typeface="Montserrat Bold"/>
                  <a:ea typeface="Montserrat Bold"/>
                  <a:cs typeface="Montserrat Bold"/>
                  <a:sym typeface="Montserrat Bold"/>
                </a:rPr>
                <a:t>Tổng quan dự án</a:t>
              </a:r>
            </a:p>
          </p:txBody>
        </p:sp>
      </p:grpSp>
      <p:sp>
        <p:nvSpPr>
          <p:cNvPr id="11" name="Freeform 11"/>
          <p:cNvSpPr/>
          <p:nvPr/>
        </p:nvSpPr>
        <p:spPr>
          <a:xfrm>
            <a:off x="2396019" y="3655697"/>
            <a:ext cx="1265442" cy="1782313"/>
          </a:xfrm>
          <a:custGeom>
            <a:avLst/>
            <a:gdLst/>
            <a:ahLst/>
            <a:cxnLst/>
            <a:rect l="l" t="t" r="r" b="b"/>
            <a:pathLst>
              <a:path w="1265442" h="1782313">
                <a:moveTo>
                  <a:pt x="0" y="0"/>
                </a:moveTo>
                <a:lnTo>
                  <a:pt x="1265442" y="0"/>
                </a:lnTo>
                <a:lnTo>
                  <a:pt x="1265442" y="1782313"/>
                </a:lnTo>
                <a:lnTo>
                  <a:pt x="0" y="1782313"/>
                </a:lnTo>
                <a:lnTo>
                  <a:pt x="0" y="0"/>
                </a:lnTo>
                <a:close/>
              </a:path>
            </a:pathLst>
          </a:custGeom>
          <a:blipFill>
            <a:blip r:embed="rId9"/>
            <a:stretch>
              <a:fillRect/>
            </a:stretch>
          </a:blipFill>
        </p:spPr>
        <p:txBody>
          <a:bodyPr/>
          <a:lstStyle/>
          <a:p>
            <a:endParaRPr lang="en-US"/>
          </a:p>
        </p:txBody>
      </p:sp>
      <p:sp>
        <p:nvSpPr>
          <p:cNvPr id="12" name="Freeform 12"/>
          <p:cNvSpPr/>
          <p:nvPr/>
        </p:nvSpPr>
        <p:spPr>
          <a:xfrm>
            <a:off x="3661461" y="4162226"/>
            <a:ext cx="2245379" cy="2551567"/>
          </a:xfrm>
          <a:custGeom>
            <a:avLst/>
            <a:gdLst/>
            <a:ahLst/>
            <a:cxnLst/>
            <a:rect l="l" t="t" r="r" b="b"/>
            <a:pathLst>
              <a:path w="2245379" h="2551567">
                <a:moveTo>
                  <a:pt x="0" y="0"/>
                </a:moveTo>
                <a:lnTo>
                  <a:pt x="2245379" y="0"/>
                </a:lnTo>
                <a:lnTo>
                  <a:pt x="2245379" y="2551567"/>
                </a:lnTo>
                <a:lnTo>
                  <a:pt x="0" y="2551567"/>
                </a:lnTo>
                <a:lnTo>
                  <a:pt x="0" y="0"/>
                </a:lnTo>
                <a:close/>
              </a:path>
            </a:pathLst>
          </a:custGeom>
          <a:blipFill>
            <a:blip r:embed="rId10"/>
            <a:stretch>
              <a:fillRect/>
            </a:stretch>
          </a:blipFill>
        </p:spPr>
        <p:txBody>
          <a:bodyPr/>
          <a:lstStyle/>
          <a:p>
            <a:endParaRPr lang="en-US"/>
          </a:p>
        </p:txBody>
      </p:sp>
      <p:sp>
        <p:nvSpPr>
          <p:cNvPr id="13" name="Freeform 13"/>
          <p:cNvSpPr/>
          <p:nvPr/>
        </p:nvSpPr>
        <p:spPr>
          <a:xfrm>
            <a:off x="14630096" y="3748931"/>
            <a:ext cx="1971113" cy="1571962"/>
          </a:xfrm>
          <a:custGeom>
            <a:avLst/>
            <a:gdLst/>
            <a:ahLst/>
            <a:cxnLst/>
            <a:rect l="l" t="t" r="r" b="b"/>
            <a:pathLst>
              <a:path w="1971113" h="1571962">
                <a:moveTo>
                  <a:pt x="0" y="0"/>
                </a:moveTo>
                <a:lnTo>
                  <a:pt x="1971113" y="0"/>
                </a:lnTo>
                <a:lnTo>
                  <a:pt x="1971113" y="1571963"/>
                </a:lnTo>
                <a:lnTo>
                  <a:pt x="0" y="1571963"/>
                </a:lnTo>
                <a:lnTo>
                  <a:pt x="0" y="0"/>
                </a:lnTo>
                <a:close/>
              </a:path>
            </a:pathLst>
          </a:custGeom>
          <a:blipFill>
            <a:blip r:embed="rId11"/>
            <a:stretch>
              <a:fillRect/>
            </a:stretch>
          </a:blipFill>
        </p:spPr>
        <p:txBody>
          <a:bodyPr/>
          <a:lstStyle/>
          <a:p>
            <a:endParaRPr lang="en-US"/>
          </a:p>
        </p:txBody>
      </p:sp>
      <p:sp>
        <p:nvSpPr>
          <p:cNvPr id="14" name="Freeform 14"/>
          <p:cNvSpPr/>
          <p:nvPr/>
        </p:nvSpPr>
        <p:spPr>
          <a:xfrm>
            <a:off x="12673299" y="4626469"/>
            <a:ext cx="1956797" cy="1956797"/>
          </a:xfrm>
          <a:custGeom>
            <a:avLst/>
            <a:gdLst/>
            <a:ahLst/>
            <a:cxnLst/>
            <a:rect l="l" t="t" r="r" b="b"/>
            <a:pathLst>
              <a:path w="1956797" h="1956797">
                <a:moveTo>
                  <a:pt x="0" y="0"/>
                </a:moveTo>
                <a:lnTo>
                  <a:pt x="1956797" y="0"/>
                </a:lnTo>
                <a:lnTo>
                  <a:pt x="1956797" y="1956797"/>
                </a:lnTo>
                <a:lnTo>
                  <a:pt x="0" y="1956797"/>
                </a:lnTo>
                <a:lnTo>
                  <a:pt x="0" y="0"/>
                </a:lnTo>
                <a:close/>
              </a:path>
            </a:pathLst>
          </a:custGeom>
          <a:blipFill>
            <a:blip r:embed="rId12"/>
            <a:stretch>
              <a:fillRect/>
            </a:stretch>
          </a:blipFill>
        </p:spPr>
        <p:txBody>
          <a:bodyPr/>
          <a:lstStyle/>
          <a:p>
            <a:endParaRPr lang="en-US"/>
          </a:p>
        </p:txBody>
      </p:sp>
      <p:sp>
        <p:nvSpPr>
          <p:cNvPr id="15" name="Freeform 15"/>
          <p:cNvSpPr/>
          <p:nvPr/>
        </p:nvSpPr>
        <p:spPr>
          <a:xfrm>
            <a:off x="5220175" y="4626469"/>
            <a:ext cx="2691644" cy="2691644"/>
          </a:xfrm>
          <a:custGeom>
            <a:avLst/>
            <a:gdLst/>
            <a:ahLst/>
            <a:cxnLst/>
            <a:rect l="l" t="t" r="r" b="b"/>
            <a:pathLst>
              <a:path w="2691644" h="2691644">
                <a:moveTo>
                  <a:pt x="0" y="0"/>
                </a:moveTo>
                <a:lnTo>
                  <a:pt x="2691644" y="0"/>
                </a:lnTo>
                <a:lnTo>
                  <a:pt x="2691644" y="2691644"/>
                </a:lnTo>
                <a:lnTo>
                  <a:pt x="0" y="2691644"/>
                </a:lnTo>
                <a:lnTo>
                  <a:pt x="0" y="0"/>
                </a:lnTo>
                <a:close/>
              </a:path>
            </a:pathLst>
          </a:custGeom>
          <a:blipFill>
            <a:blip r:embed="rId13"/>
            <a:stretch>
              <a:fillRect/>
            </a:stretch>
          </a:blipFill>
        </p:spPr>
        <p:txBody>
          <a:bodyPr/>
          <a:lstStyle/>
          <a:p>
            <a:endParaRPr lang="en-US"/>
          </a:p>
        </p:txBody>
      </p:sp>
      <p:sp>
        <p:nvSpPr>
          <p:cNvPr id="16" name="Freeform 16"/>
          <p:cNvSpPr/>
          <p:nvPr/>
        </p:nvSpPr>
        <p:spPr>
          <a:xfrm>
            <a:off x="10167552" y="5143500"/>
            <a:ext cx="2206811" cy="1798551"/>
          </a:xfrm>
          <a:custGeom>
            <a:avLst/>
            <a:gdLst/>
            <a:ahLst/>
            <a:cxnLst/>
            <a:rect l="l" t="t" r="r" b="b"/>
            <a:pathLst>
              <a:path w="2206811" h="1798551">
                <a:moveTo>
                  <a:pt x="0" y="0"/>
                </a:moveTo>
                <a:lnTo>
                  <a:pt x="2206811" y="0"/>
                </a:lnTo>
                <a:lnTo>
                  <a:pt x="2206811" y="1798551"/>
                </a:lnTo>
                <a:lnTo>
                  <a:pt x="0" y="1798551"/>
                </a:lnTo>
                <a:lnTo>
                  <a:pt x="0" y="0"/>
                </a:lnTo>
                <a:close/>
              </a:path>
            </a:pathLst>
          </a:custGeom>
          <a:blipFill>
            <a:blip r:embed="rId14"/>
            <a:stretch>
              <a:fillRect/>
            </a:stretch>
          </a:blipFill>
        </p:spPr>
        <p:txBody>
          <a:bodyPr/>
          <a:lstStyle/>
          <a:p>
            <a:endParaRPr lang="en-US"/>
          </a:p>
        </p:txBody>
      </p:sp>
      <p:sp>
        <p:nvSpPr>
          <p:cNvPr id="17" name="Freeform 17"/>
          <p:cNvSpPr/>
          <p:nvPr/>
        </p:nvSpPr>
        <p:spPr>
          <a:xfrm>
            <a:off x="7217698" y="5438010"/>
            <a:ext cx="2949854" cy="2949854"/>
          </a:xfrm>
          <a:custGeom>
            <a:avLst/>
            <a:gdLst/>
            <a:ahLst/>
            <a:cxnLst/>
            <a:rect l="l" t="t" r="r" b="b"/>
            <a:pathLst>
              <a:path w="2949854" h="2949854">
                <a:moveTo>
                  <a:pt x="0" y="0"/>
                </a:moveTo>
                <a:lnTo>
                  <a:pt x="2949854" y="0"/>
                </a:lnTo>
                <a:lnTo>
                  <a:pt x="2949854" y="2949853"/>
                </a:lnTo>
                <a:lnTo>
                  <a:pt x="0" y="2949853"/>
                </a:lnTo>
                <a:lnTo>
                  <a:pt x="0" y="0"/>
                </a:lnTo>
                <a:close/>
              </a:path>
            </a:pathLst>
          </a:custGeom>
          <a:blipFill>
            <a:blip r:embed="rId15"/>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3225725">
            <a:off x="-1852213" y="-5291171"/>
            <a:ext cx="20665714" cy="19942414"/>
          </a:xfrm>
          <a:custGeom>
            <a:avLst/>
            <a:gdLst/>
            <a:ahLst/>
            <a:cxnLst/>
            <a:rect l="l" t="t" r="r" b="b"/>
            <a:pathLst>
              <a:path w="20665714" h="19942414">
                <a:moveTo>
                  <a:pt x="0" y="0"/>
                </a:moveTo>
                <a:lnTo>
                  <a:pt x="20665714" y="0"/>
                </a:lnTo>
                <a:lnTo>
                  <a:pt x="20665714" y="19942414"/>
                </a:lnTo>
                <a:lnTo>
                  <a:pt x="0" y="19942414"/>
                </a:lnTo>
                <a:lnTo>
                  <a:pt x="0" y="0"/>
                </a:lnTo>
                <a:close/>
              </a:path>
            </a:pathLst>
          </a:custGeom>
          <a:blipFill>
            <a:blip r:embed="rId2"/>
            <a:stretch>
              <a:fillRect/>
            </a:stretch>
          </a:blipFill>
        </p:spPr>
        <p:txBody>
          <a:bodyPr/>
          <a:lstStyle/>
          <a:p>
            <a:endParaRPr lang="en-US"/>
          </a:p>
        </p:txBody>
      </p:sp>
      <p:sp>
        <p:nvSpPr>
          <p:cNvPr id="3" name="Freeform 3"/>
          <p:cNvSpPr/>
          <p:nvPr/>
        </p:nvSpPr>
        <p:spPr>
          <a:xfrm rot="-471168">
            <a:off x="-2460915" y="-1213405"/>
            <a:ext cx="22588102" cy="11786882"/>
          </a:xfrm>
          <a:custGeom>
            <a:avLst/>
            <a:gdLst/>
            <a:ahLst/>
            <a:cxnLst/>
            <a:rect l="l" t="t" r="r" b="b"/>
            <a:pathLst>
              <a:path w="22588102" h="11786882">
                <a:moveTo>
                  <a:pt x="0" y="0"/>
                </a:moveTo>
                <a:lnTo>
                  <a:pt x="22588102" y="0"/>
                </a:lnTo>
                <a:lnTo>
                  <a:pt x="22588102" y="11786882"/>
                </a:lnTo>
                <a:lnTo>
                  <a:pt x="0" y="1178688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5024832" y="8058193"/>
            <a:ext cx="1200107" cy="1200107"/>
          </a:xfrm>
          <a:custGeom>
            <a:avLst/>
            <a:gdLst/>
            <a:ahLst/>
            <a:cxnLst/>
            <a:rect l="l" t="t" r="r" b="b"/>
            <a:pathLst>
              <a:path w="1200107" h="1200107">
                <a:moveTo>
                  <a:pt x="0" y="0"/>
                </a:moveTo>
                <a:lnTo>
                  <a:pt x="1200108" y="0"/>
                </a:lnTo>
                <a:lnTo>
                  <a:pt x="1200108" y="1200107"/>
                </a:lnTo>
                <a:lnTo>
                  <a:pt x="0" y="12001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5" name="Group 5"/>
          <p:cNvGrpSpPr/>
          <p:nvPr/>
        </p:nvGrpSpPr>
        <p:grpSpPr>
          <a:xfrm>
            <a:off x="-2284534" y="1028700"/>
            <a:ext cx="14148013" cy="1535352"/>
            <a:chOff x="0" y="0"/>
            <a:chExt cx="18864017" cy="2047136"/>
          </a:xfrm>
        </p:grpSpPr>
        <p:grpSp>
          <p:nvGrpSpPr>
            <p:cNvPr id="6" name="Group 6"/>
            <p:cNvGrpSpPr/>
            <p:nvPr/>
          </p:nvGrpSpPr>
          <p:grpSpPr>
            <a:xfrm>
              <a:off x="0" y="0"/>
              <a:ext cx="18864017" cy="2047136"/>
              <a:chOff x="0" y="0"/>
              <a:chExt cx="2809733" cy="304914"/>
            </a:xfrm>
          </p:grpSpPr>
          <p:sp>
            <p:nvSpPr>
              <p:cNvPr id="7" name="Freeform 7"/>
              <p:cNvSpPr/>
              <p:nvPr/>
            </p:nvSpPr>
            <p:spPr>
              <a:xfrm>
                <a:off x="0" y="0"/>
                <a:ext cx="2809733" cy="304914"/>
              </a:xfrm>
              <a:custGeom>
                <a:avLst/>
                <a:gdLst/>
                <a:ahLst/>
                <a:cxnLst/>
                <a:rect l="l" t="t" r="r" b="b"/>
                <a:pathLst>
                  <a:path w="2809733" h="304914">
                    <a:moveTo>
                      <a:pt x="72570" y="0"/>
                    </a:moveTo>
                    <a:lnTo>
                      <a:pt x="2737163" y="0"/>
                    </a:lnTo>
                    <a:cubicBezTo>
                      <a:pt x="2777242" y="0"/>
                      <a:pt x="2809733" y="32491"/>
                      <a:pt x="2809733" y="72570"/>
                    </a:cubicBezTo>
                    <a:lnTo>
                      <a:pt x="2809733" y="232344"/>
                    </a:lnTo>
                    <a:cubicBezTo>
                      <a:pt x="2809733" y="272423"/>
                      <a:pt x="2777242" y="304914"/>
                      <a:pt x="2737163" y="304914"/>
                    </a:cubicBezTo>
                    <a:lnTo>
                      <a:pt x="72570" y="304914"/>
                    </a:lnTo>
                    <a:cubicBezTo>
                      <a:pt x="32491" y="304914"/>
                      <a:pt x="0" y="272423"/>
                      <a:pt x="0" y="232344"/>
                    </a:cubicBezTo>
                    <a:lnTo>
                      <a:pt x="0" y="72570"/>
                    </a:lnTo>
                    <a:cubicBezTo>
                      <a:pt x="0" y="32491"/>
                      <a:pt x="32491" y="0"/>
                      <a:pt x="72570" y="0"/>
                    </a:cubicBezTo>
                    <a:close/>
                  </a:path>
                </a:pathLst>
              </a:custGeom>
              <a:solidFill>
                <a:srgbClr val="ECEBE4"/>
              </a:solidFill>
            </p:spPr>
            <p:txBody>
              <a:bodyPr/>
              <a:lstStyle/>
              <a:p>
                <a:endParaRPr lang="en-US"/>
              </a:p>
            </p:txBody>
          </p:sp>
          <p:sp>
            <p:nvSpPr>
              <p:cNvPr id="8" name="TextBox 8"/>
              <p:cNvSpPr txBox="1"/>
              <p:nvPr/>
            </p:nvSpPr>
            <p:spPr>
              <a:xfrm>
                <a:off x="0" y="-47625"/>
                <a:ext cx="2809733" cy="352539"/>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4514165" y="442411"/>
              <a:ext cx="1172977" cy="1162314"/>
            </a:xfrm>
            <a:custGeom>
              <a:avLst/>
              <a:gdLst/>
              <a:ahLst/>
              <a:cxnLst/>
              <a:rect l="l" t="t" r="r" b="b"/>
              <a:pathLst>
                <a:path w="1172977" h="1162314">
                  <a:moveTo>
                    <a:pt x="0" y="0"/>
                  </a:moveTo>
                  <a:lnTo>
                    <a:pt x="1172977" y="0"/>
                  </a:lnTo>
                  <a:lnTo>
                    <a:pt x="1172977" y="1162314"/>
                  </a:lnTo>
                  <a:lnTo>
                    <a:pt x="0" y="11623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6574172" y="585711"/>
              <a:ext cx="8338755" cy="950419"/>
            </a:xfrm>
            <a:prstGeom prst="rect">
              <a:avLst/>
            </a:prstGeom>
          </p:spPr>
          <p:txBody>
            <a:bodyPr lIns="0" tIns="0" rIns="0" bIns="0" rtlCol="0" anchor="t">
              <a:spAutoFit/>
            </a:bodyPr>
            <a:lstStyle/>
            <a:p>
              <a:pPr marL="0" lvl="0" indent="0" algn="just">
                <a:lnSpc>
                  <a:spcPts val="5452"/>
                </a:lnSpc>
                <a:spcBef>
                  <a:spcPct val="0"/>
                </a:spcBef>
              </a:pPr>
              <a:r>
                <a:rPr lang="en-US" sz="5001" b="1" spc="-195">
                  <a:solidFill>
                    <a:srgbClr val="5780C0"/>
                  </a:solidFill>
                  <a:latin typeface="Montserrat Bold"/>
                  <a:ea typeface="Montserrat Bold"/>
                  <a:cs typeface="Montserrat Bold"/>
                  <a:sym typeface="Montserrat Bold"/>
                </a:rPr>
                <a:t>Tổng quan dự án</a:t>
              </a:r>
            </a:p>
          </p:txBody>
        </p:sp>
      </p:grpSp>
      <p:sp>
        <p:nvSpPr>
          <p:cNvPr id="11" name="TextBox 11"/>
          <p:cNvSpPr txBox="1"/>
          <p:nvPr/>
        </p:nvSpPr>
        <p:spPr>
          <a:xfrm>
            <a:off x="1028700" y="3477126"/>
            <a:ext cx="16230600" cy="1047750"/>
          </a:xfrm>
          <a:prstGeom prst="rect">
            <a:avLst/>
          </a:prstGeom>
        </p:spPr>
        <p:txBody>
          <a:bodyPr lIns="0" tIns="0" rIns="0" bIns="0" rtlCol="0" anchor="t">
            <a:spAutoFit/>
          </a:bodyPr>
          <a:lstStyle/>
          <a:p>
            <a:pPr algn="just">
              <a:lnSpc>
                <a:spcPts val="4200"/>
              </a:lnSpc>
            </a:pPr>
            <a:r>
              <a:rPr lang="en-US" sz="3000">
                <a:solidFill>
                  <a:srgbClr val="FBF9F5"/>
                </a:solidFill>
                <a:latin typeface="Montserrat"/>
                <a:ea typeface="Montserrat"/>
                <a:cs typeface="Montserrat"/>
                <a:sym typeface="Montserrat"/>
              </a:rPr>
              <a:t>Ứng dụng Web Đăng tuyển công việc mang lại giải pháp hiệu quả trong lĩnh vực tuyển dụng trực tuyến, đáp ứng nhu cầu của </a:t>
            </a:r>
            <a:r>
              <a:rPr lang="en-US" sz="3000" b="1">
                <a:solidFill>
                  <a:srgbClr val="FBF9F5"/>
                </a:solidFill>
                <a:latin typeface="Montserrat Bold"/>
                <a:ea typeface="Montserrat Bold"/>
                <a:cs typeface="Montserrat Bold"/>
                <a:sym typeface="Montserrat Bold"/>
              </a:rPr>
              <a:t>hai đối tượng chính:</a:t>
            </a:r>
          </a:p>
        </p:txBody>
      </p:sp>
      <p:sp>
        <p:nvSpPr>
          <p:cNvPr id="12" name="TextBox 12"/>
          <p:cNvSpPr txBox="1"/>
          <p:nvPr/>
        </p:nvSpPr>
        <p:spPr>
          <a:xfrm>
            <a:off x="2731185" y="4943496"/>
            <a:ext cx="12825630" cy="3714750"/>
          </a:xfrm>
          <a:prstGeom prst="rect">
            <a:avLst/>
          </a:prstGeom>
        </p:spPr>
        <p:txBody>
          <a:bodyPr lIns="0" tIns="0" rIns="0" bIns="0" rtlCol="0" anchor="t">
            <a:spAutoFit/>
          </a:bodyPr>
          <a:lstStyle/>
          <a:p>
            <a:pPr algn="just">
              <a:lnSpc>
                <a:spcPts val="4200"/>
              </a:lnSpc>
            </a:pPr>
            <a:r>
              <a:rPr lang="en-US" sz="3000" b="1">
                <a:solidFill>
                  <a:srgbClr val="FBF9F5"/>
                </a:solidFill>
                <a:latin typeface="Montserrat Bold"/>
                <a:ea typeface="Montserrat Bold"/>
                <a:cs typeface="Montserrat Bold"/>
                <a:sym typeface="Montserrat Bold"/>
              </a:rPr>
              <a:t>Doanh nghiệp:</a:t>
            </a:r>
          </a:p>
          <a:p>
            <a:pPr marL="647700" lvl="1" indent="-323850" algn="just">
              <a:lnSpc>
                <a:spcPts val="4200"/>
              </a:lnSpc>
              <a:buFont typeface="Arial"/>
              <a:buChar char="•"/>
            </a:pPr>
            <a:r>
              <a:rPr lang="en-US" sz="3000">
                <a:solidFill>
                  <a:srgbClr val="FBF9F5"/>
                </a:solidFill>
                <a:latin typeface="Montserrat"/>
                <a:ea typeface="Montserrat"/>
                <a:cs typeface="Montserrat"/>
                <a:sym typeface="Montserrat"/>
              </a:rPr>
              <a:t>Dễ dàng đăng tải và quản lý thông tin tuyển dụng.</a:t>
            </a:r>
          </a:p>
          <a:p>
            <a:pPr marL="647700" lvl="1" indent="-323850" algn="just">
              <a:lnSpc>
                <a:spcPts val="4200"/>
              </a:lnSpc>
              <a:buFont typeface="Arial"/>
              <a:buChar char="•"/>
            </a:pPr>
            <a:r>
              <a:rPr lang="en-US" sz="3000">
                <a:solidFill>
                  <a:srgbClr val="FBF9F5"/>
                </a:solidFill>
                <a:latin typeface="Montserrat"/>
                <a:ea typeface="Montserrat"/>
                <a:cs typeface="Montserrat"/>
                <a:sym typeface="Montserrat"/>
              </a:rPr>
              <a:t>Tối ưu hóa quy trình tuyển dụng, tiết kiệm thời gian và chi phí.</a:t>
            </a:r>
          </a:p>
          <a:p>
            <a:pPr algn="just">
              <a:lnSpc>
                <a:spcPts val="4200"/>
              </a:lnSpc>
            </a:pPr>
            <a:r>
              <a:rPr lang="en-US" sz="3000" b="1">
                <a:solidFill>
                  <a:srgbClr val="FBF9F5"/>
                </a:solidFill>
                <a:latin typeface="Montserrat Bold"/>
                <a:ea typeface="Montserrat Bold"/>
                <a:cs typeface="Montserrat Bold"/>
                <a:sym typeface="Montserrat Bold"/>
              </a:rPr>
              <a:t>Ứng viên:</a:t>
            </a:r>
          </a:p>
          <a:p>
            <a:pPr marL="647700" lvl="1" indent="-323850" algn="just">
              <a:lnSpc>
                <a:spcPts val="4200"/>
              </a:lnSpc>
              <a:buFont typeface="Arial"/>
              <a:buChar char="•"/>
            </a:pPr>
            <a:r>
              <a:rPr lang="en-US" sz="3000">
                <a:solidFill>
                  <a:srgbClr val="FBF9F5"/>
                </a:solidFill>
                <a:latin typeface="Montserrat"/>
                <a:ea typeface="Montserrat"/>
                <a:cs typeface="Montserrat"/>
                <a:sym typeface="Montserrat"/>
              </a:rPr>
              <a:t>Nhanh chóng tìm kiếm công việc phù hợp với kỹ năng, sở thích.</a:t>
            </a:r>
          </a:p>
          <a:p>
            <a:pPr marL="647700" lvl="1" indent="-323850" algn="just">
              <a:lnSpc>
                <a:spcPts val="4200"/>
              </a:lnSpc>
              <a:buFont typeface="Arial"/>
              <a:buChar char="•"/>
            </a:pPr>
            <a:r>
              <a:rPr lang="en-US" sz="3000">
                <a:solidFill>
                  <a:srgbClr val="FBF9F5"/>
                </a:solidFill>
                <a:latin typeface="Montserrat"/>
                <a:ea typeface="Montserrat"/>
                <a:cs typeface="Montserrat"/>
                <a:sym typeface="Montserrat"/>
              </a:rPr>
              <a:t>Nhận gợi ý công việc thông minh dựa trên hồ sơ cá nhân.</a:t>
            </a:r>
          </a:p>
          <a:p>
            <a:pPr marL="647700" lvl="1" indent="-323850" algn="just">
              <a:lnSpc>
                <a:spcPts val="4200"/>
              </a:lnSpc>
              <a:buFont typeface="Arial"/>
              <a:buChar char="•"/>
            </a:pPr>
            <a:r>
              <a:rPr lang="en-US" sz="3000">
                <a:solidFill>
                  <a:srgbClr val="FBF9F5"/>
                </a:solidFill>
                <a:latin typeface="Montserrat"/>
                <a:ea typeface="Montserrat"/>
                <a:cs typeface="Montserrat"/>
                <a:sym typeface="Montserrat"/>
              </a:rPr>
              <a:t>Dễ dàng quản lý và ứng tuyển vào các vị trí mong muốn.</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rot="-3225725">
            <a:off x="-1852213" y="-5291171"/>
            <a:ext cx="20665714" cy="19942414"/>
          </a:xfrm>
          <a:custGeom>
            <a:avLst/>
            <a:gdLst/>
            <a:ahLst/>
            <a:cxnLst/>
            <a:rect l="l" t="t" r="r" b="b"/>
            <a:pathLst>
              <a:path w="20665714" h="19942414">
                <a:moveTo>
                  <a:pt x="0" y="0"/>
                </a:moveTo>
                <a:lnTo>
                  <a:pt x="20665714" y="0"/>
                </a:lnTo>
                <a:lnTo>
                  <a:pt x="20665714" y="19942414"/>
                </a:lnTo>
                <a:lnTo>
                  <a:pt x="0" y="19942414"/>
                </a:lnTo>
                <a:lnTo>
                  <a:pt x="0" y="0"/>
                </a:lnTo>
                <a:close/>
              </a:path>
            </a:pathLst>
          </a:custGeom>
          <a:blipFill>
            <a:blip r:embed="rId2"/>
            <a:stretch>
              <a:fillRect/>
            </a:stretch>
          </a:blipFill>
        </p:spPr>
        <p:txBody>
          <a:bodyPr/>
          <a:lstStyle/>
          <a:p>
            <a:endParaRPr lang="en-US"/>
          </a:p>
        </p:txBody>
      </p:sp>
      <p:sp>
        <p:nvSpPr>
          <p:cNvPr id="3" name="Freeform 3"/>
          <p:cNvSpPr/>
          <p:nvPr/>
        </p:nvSpPr>
        <p:spPr>
          <a:xfrm>
            <a:off x="11863479" y="2564052"/>
            <a:ext cx="681973" cy="681973"/>
          </a:xfrm>
          <a:custGeom>
            <a:avLst/>
            <a:gdLst/>
            <a:ahLst/>
            <a:cxnLst/>
            <a:rect l="l" t="t" r="r" b="b"/>
            <a:pathLst>
              <a:path w="681973" h="681973">
                <a:moveTo>
                  <a:pt x="0" y="0"/>
                </a:moveTo>
                <a:lnTo>
                  <a:pt x="681972" y="0"/>
                </a:lnTo>
                <a:lnTo>
                  <a:pt x="681972" y="681973"/>
                </a:lnTo>
                <a:lnTo>
                  <a:pt x="0" y="68197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510859" y="1029596"/>
            <a:ext cx="13374338" cy="1534456"/>
            <a:chOff x="0" y="0"/>
            <a:chExt cx="17832451" cy="2045941"/>
          </a:xfrm>
        </p:grpSpPr>
        <p:grpSp>
          <p:nvGrpSpPr>
            <p:cNvPr id="5" name="Group 5"/>
            <p:cNvGrpSpPr/>
            <p:nvPr/>
          </p:nvGrpSpPr>
          <p:grpSpPr>
            <a:xfrm>
              <a:off x="0" y="0"/>
              <a:ext cx="17832451" cy="2045941"/>
              <a:chOff x="0" y="0"/>
              <a:chExt cx="2657635" cy="304914"/>
            </a:xfrm>
          </p:grpSpPr>
          <p:sp>
            <p:nvSpPr>
              <p:cNvPr id="6" name="Freeform 6"/>
              <p:cNvSpPr/>
              <p:nvPr/>
            </p:nvSpPr>
            <p:spPr>
              <a:xfrm>
                <a:off x="0" y="0"/>
                <a:ext cx="2657635" cy="304914"/>
              </a:xfrm>
              <a:custGeom>
                <a:avLst/>
                <a:gdLst/>
                <a:ahLst/>
                <a:cxnLst/>
                <a:rect l="l" t="t" r="r" b="b"/>
                <a:pathLst>
                  <a:path w="2657635" h="304914">
                    <a:moveTo>
                      <a:pt x="76723" y="0"/>
                    </a:moveTo>
                    <a:lnTo>
                      <a:pt x="2580912" y="0"/>
                    </a:lnTo>
                    <a:cubicBezTo>
                      <a:pt x="2623285" y="0"/>
                      <a:pt x="2657635" y="34350"/>
                      <a:pt x="2657635" y="76723"/>
                    </a:cubicBezTo>
                    <a:lnTo>
                      <a:pt x="2657635" y="228191"/>
                    </a:lnTo>
                    <a:cubicBezTo>
                      <a:pt x="2657635" y="270564"/>
                      <a:pt x="2623285" y="304914"/>
                      <a:pt x="2580912" y="304914"/>
                    </a:cubicBezTo>
                    <a:lnTo>
                      <a:pt x="76723" y="304914"/>
                    </a:lnTo>
                    <a:cubicBezTo>
                      <a:pt x="34350" y="304914"/>
                      <a:pt x="0" y="270564"/>
                      <a:pt x="0" y="228191"/>
                    </a:cubicBezTo>
                    <a:lnTo>
                      <a:pt x="0" y="76723"/>
                    </a:lnTo>
                    <a:cubicBezTo>
                      <a:pt x="0" y="34350"/>
                      <a:pt x="34350" y="0"/>
                      <a:pt x="76723" y="0"/>
                    </a:cubicBezTo>
                    <a:close/>
                  </a:path>
                </a:pathLst>
              </a:custGeom>
              <a:solidFill>
                <a:srgbClr val="000000">
                  <a:alpha val="0"/>
                </a:srgbClr>
              </a:solidFill>
              <a:ln w="38100" cap="rnd">
                <a:solidFill>
                  <a:srgbClr val="FBF9F5"/>
                </a:solidFill>
                <a:prstDash val="solid"/>
                <a:round/>
              </a:ln>
            </p:spPr>
            <p:txBody>
              <a:bodyPr/>
              <a:lstStyle/>
              <a:p>
                <a:endParaRPr lang="en-US"/>
              </a:p>
            </p:txBody>
          </p:sp>
          <p:sp>
            <p:nvSpPr>
              <p:cNvPr id="7" name="TextBox 7"/>
              <p:cNvSpPr txBox="1"/>
              <p:nvPr/>
            </p:nvSpPr>
            <p:spPr>
              <a:xfrm>
                <a:off x="0" y="-38100"/>
                <a:ext cx="2657635" cy="343014"/>
              </a:xfrm>
              <a:prstGeom prst="rect">
                <a:avLst/>
              </a:prstGeom>
            </p:spPr>
            <p:txBody>
              <a:bodyPr lIns="50800" tIns="50800" rIns="50800" bIns="50800" rtlCol="0" anchor="ctr"/>
              <a:lstStyle/>
              <a:p>
                <a:pPr algn="ctr">
                  <a:lnSpc>
                    <a:spcPts val="2660"/>
                  </a:lnSpc>
                  <a:spcBef>
                    <a:spcPct val="0"/>
                  </a:spcBef>
                </a:pPr>
                <a:endParaRPr/>
              </a:p>
            </p:txBody>
          </p:sp>
        </p:grpSp>
        <p:sp>
          <p:nvSpPr>
            <p:cNvPr id="8" name="Freeform 8"/>
            <p:cNvSpPr/>
            <p:nvPr/>
          </p:nvSpPr>
          <p:spPr>
            <a:xfrm>
              <a:off x="3490973" y="412402"/>
              <a:ext cx="1172293" cy="1221138"/>
            </a:xfrm>
            <a:custGeom>
              <a:avLst/>
              <a:gdLst/>
              <a:ahLst/>
              <a:cxnLst/>
              <a:rect l="l" t="t" r="r" b="b"/>
              <a:pathLst>
                <a:path w="1172293" h="1221138">
                  <a:moveTo>
                    <a:pt x="0" y="0"/>
                  </a:moveTo>
                  <a:lnTo>
                    <a:pt x="1172292" y="0"/>
                  </a:lnTo>
                  <a:lnTo>
                    <a:pt x="1172292" y="1221138"/>
                  </a:lnTo>
                  <a:lnTo>
                    <a:pt x="0" y="12211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5549777" y="585403"/>
              <a:ext cx="8333890" cy="944931"/>
            </a:xfrm>
            <a:prstGeom prst="rect">
              <a:avLst/>
            </a:prstGeom>
          </p:spPr>
          <p:txBody>
            <a:bodyPr lIns="0" tIns="0" rIns="0" bIns="0" rtlCol="0" anchor="t">
              <a:spAutoFit/>
            </a:bodyPr>
            <a:lstStyle/>
            <a:p>
              <a:pPr marL="0" lvl="0" indent="0" algn="just">
                <a:lnSpc>
                  <a:spcPts val="5448"/>
                </a:lnSpc>
                <a:spcBef>
                  <a:spcPct val="0"/>
                </a:spcBef>
              </a:pPr>
              <a:r>
                <a:rPr lang="en-US" sz="4998" b="1" spc="-194">
                  <a:solidFill>
                    <a:srgbClr val="FBF9F5"/>
                  </a:solidFill>
                  <a:latin typeface="Montserrat Bold"/>
                  <a:ea typeface="Montserrat Bold"/>
                  <a:cs typeface="Montserrat Bold"/>
                  <a:sym typeface="Montserrat Bold"/>
                </a:rPr>
                <a:t>Kiến trúc ứng dụng</a:t>
              </a:r>
            </a:p>
          </p:txBody>
        </p:sp>
      </p:grpSp>
      <p:sp>
        <p:nvSpPr>
          <p:cNvPr id="10" name="Freeform 10"/>
          <p:cNvSpPr/>
          <p:nvPr/>
        </p:nvSpPr>
        <p:spPr>
          <a:xfrm>
            <a:off x="12787776" y="1028700"/>
            <a:ext cx="4471524" cy="8229600"/>
          </a:xfrm>
          <a:custGeom>
            <a:avLst/>
            <a:gdLst/>
            <a:ahLst/>
            <a:cxnLst/>
            <a:rect l="l" t="t" r="r" b="b"/>
            <a:pathLst>
              <a:path w="4471524" h="8229600">
                <a:moveTo>
                  <a:pt x="0" y="0"/>
                </a:moveTo>
                <a:lnTo>
                  <a:pt x="4471524" y="0"/>
                </a:lnTo>
                <a:lnTo>
                  <a:pt x="4471524" y="8229600"/>
                </a:lnTo>
                <a:lnTo>
                  <a:pt x="0" y="8229600"/>
                </a:lnTo>
                <a:lnTo>
                  <a:pt x="0" y="0"/>
                </a:lnTo>
                <a:close/>
              </a:path>
            </a:pathLst>
          </a:custGeom>
          <a:blipFill>
            <a:blip r:embed="rId7"/>
            <a:stretch>
              <a:fillRect t="-601"/>
            </a:stretch>
          </a:blipFill>
        </p:spPr>
        <p:txBody>
          <a:bodyPr/>
          <a:lstStyle/>
          <a:p>
            <a:endParaRPr lang="en-US"/>
          </a:p>
        </p:txBody>
      </p:sp>
      <p:sp>
        <p:nvSpPr>
          <p:cNvPr id="11" name="TextBox 11"/>
          <p:cNvSpPr txBox="1"/>
          <p:nvPr/>
        </p:nvSpPr>
        <p:spPr>
          <a:xfrm>
            <a:off x="1028700" y="3188875"/>
            <a:ext cx="11845992" cy="2114550"/>
          </a:xfrm>
          <a:prstGeom prst="rect">
            <a:avLst/>
          </a:prstGeom>
        </p:spPr>
        <p:txBody>
          <a:bodyPr lIns="0" tIns="0" rIns="0" bIns="0" rtlCol="0" anchor="t">
            <a:spAutoFit/>
          </a:bodyPr>
          <a:lstStyle/>
          <a:p>
            <a:pPr algn="just">
              <a:lnSpc>
                <a:spcPts val="4200"/>
              </a:lnSpc>
            </a:pPr>
            <a:r>
              <a:rPr lang="en-US" sz="3000">
                <a:solidFill>
                  <a:srgbClr val="FBF9F5"/>
                </a:solidFill>
                <a:latin typeface="Montserrat"/>
                <a:ea typeface="Montserrat"/>
                <a:cs typeface="Montserrat"/>
                <a:sym typeface="Montserrat"/>
              </a:rPr>
              <a:t>Mô hình </a:t>
            </a:r>
            <a:r>
              <a:rPr lang="en-US" sz="3000" b="1" i="1">
                <a:solidFill>
                  <a:srgbClr val="FBF9F5"/>
                </a:solidFill>
                <a:latin typeface="Montserrat Bold Italics"/>
                <a:ea typeface="Montserrat Bold Italics"/>
                <a:cs typeface="Montserrat Bold Italics"/>
                <a:sym typeface="Montserrat Bold Italics"/>
              </a:rPr>
              <a:t>Layered Architecture (Kiến trúc phân lớp)</a:t>
            </a:r>
            <a:r>
              <a:rPr lang="en-US" sz="3000">
                <a:solidFill>
                  <a:srgbClr val="FBF9F5"/>
                </a:solidFill>
                <a:latin typeface="Montserrat"/>
                <a:ea typeface="Montserrat"/>
                <a:cs typeface="Montserrat"/>
                <a:sym typeface="Montserrat"/>
              </a:rPr>
              <a:t>, được áp dụng phổ biến trong các dự án Spring Boot. Mô hình này chia ứng dụng thành các lớp logic khác nhau, giúp dễ quản lý và phát triển:</a:t>
            </a:r>
          </a:p>
        </p:txBody>
      </p:sp>
      <p:sp>
        <p:nvSpPr>
          <p:cNvPr id="12" name="TextBox 12"/>
          <p:cNvSpPr txBox="1"/>
          <p:nvPr/>
        </p:nvSpPr>
        <p:spPr>
          <a:xfrm>
            <a:off x="1028700" y="5493541"/>
            <a:ext cx="11845992" cy="4254498"/>
          </a:xfrm>
          <a:prstGeom prst="rect">
            <a:avLst/>
          </a:prstGeom>
        </p:spPr>
        <p:txBody>
          <a:bodyPr lIns="0" tIns="0" rIns="0" bIns="0" rtlCol="0" anchor="t">
            <a:spAutoFit/>
          </a:bodyPr>
          <a:lstStyle/>
          <a:p>
            <a:pPr marL="431805" lvl="1" indent="-215903" algn="just">
              <a:lnSpc>
                <a:spcPts val="3400"/>
              </a:lnSpc>
              <a:buFont typeface="Arial"/>
              <a:buChar char="•"/>
            </a:pPr>
            <a:r>
              <a:rPr lang="en-US" sz="2000" b="1">
                <a:solidFill>
                  <a:srgbClr val="FBF9F5"/>
                </a:solidFill>
                <a:latin typeface="Montserrat Bold"/>
                <a:ea typeface="Montserrat Bold"/>
                <a:cs typeface="Montserrat Bold"/>
                <a:sym typeface="Montserrat Bold"/>
              </a:rPr>
              <a:t>models:</a:t>
            </a:r>
            <a:r>
              <a:rPr lang="en-US" sz="2000">
                <a:solidFill>
                  <a:srgbClr val="FBF9F5"/>
                </a:solidFill>
                <a:latin typeface="Montserrat"/>
                <a:ea typeface="Montserrat"/>
                <a:cs typeface="Montserrat"/>
                <a:sym typeface="Montserrat"/>
              </a:rPr>
              <a:t> Chứa các class đại diện cho dữ liệu (entities) được ánh xạ với cơ sở dữ liệu.</a:t>
            </a:r>
          </a:p>
          <a:p>
            <a:pPr marL="431805" lvl="1" indent="-215903" algn="just">
              <a:lnSpc>
                <a:spcPts val="3400"/>
              </a:lnSpc>
              <a:buFont typeface="Arial"/>
              <a:buChar char="•"/>
            </a:pPr>
            <a:r>
              <a:rPr lang="en-US" sz="2000" b="1">
                <a:solidFill>
                  <a:srgbClr val="FBF9F5"/>
                </a:solidFill>
                <a:latin typeface="Montserrat Bold"/>
                <a:ea typeface="Montserrat Bold"/>
                <a:cs typeface="Montserrat Bold"/>
                <a:sym typeface="Montserrat Bold"/>
              </a:rPr>
              <a:t>repositories: </a:t>
            </a:r>
            <a:r>
              <a:rPr lang="en-US" sz="2000">
                <a:solidFill>
                  <a:srgbClr val="FBF9F5"/>
                </a:solidFill>
                <a:latin typeface="Montserrat"/>
                <a:ea typeface="Montserrat"/>
                <a:cs typeface="Montserrat"/>
                <a:sym typeface="Montserrat"/>
              </a:rPr>
              <a:t>Chứa các interface làm việc với cơ sở dữ liệu thông qua JPA/Hibernate.</a:t>
            </a:r>
          </a:p>
          <a:p>
            <a:pPr marL="431805" lvl="1" indent="-215903" algn="just">
              <a:lnSpc>
                <a:spcPts val="3400"/>
              </a:lnSpc>
              <a:buFont typeface="Arial"/>
              <a:buChar char="•"/>
            </a:pPr>
            <a:r>
              <a:rPr lang="en-US" sz="2000" b="1">
                <a:solidFill>
                  <a:srgbClr val="FBF9F5"/>
                </a:solidFill>
                <a:latin typeface="Montserrat Bold"/>
                <a:ea typeface="Montserrat Bold"/>
                <a:cs typeface="Montserrat Bold"/>
                <a:sym typeface="Montserrat Bold"/>
              </a:rPr>
              <a:t>services:</a:t>
            </a:r>
            <a:r>
              <a:rPr lang="en-US" sz="2000">
                <a:solidFill>
                  <a:srgbClr val="5780C0"/>
                </a:solidFill>
                <a:latin typeface="Montserrat"/>
                <a:ea typeface="Montserrat"/>
                <a:cs typeface="Montserrat"/>
                <a:sym typeface="Montserrat"/>
              </a:rPr>
              <a:t> </a:t>
            </a:r>
            <a:r>
              <a:rPr lang="en-US" sz="2000">
                <a:solidFill>
                  <a:srgbClr val="FBF9F5"/>
                </a:solidFill>
                <a:latin typeface="Montserrat"/>
                <a:ea typeface="Montserrat"/>
                <a:cs typeface="Montserrat"/>
                <a:sym typeface="Montserrat"/>
              </a:rPr>
              <a:t>Chứa các lớp xử lý logic nghiệp vụ của ứng dụng</a:t>
            </a:r>
          </a:p>
          <a:p>
            <a:pPr marL="431805" lvl="1" indent="-215903" algn="just">
              <a:lnSpc>
                <a:spcPts val="3400"/>
              </a:lnSpc>
              <a:buFont typeface="Arial"/>
              <a:buChar char="•"/>
            </a:pPr>
            <a:r>
              <a:rPr lang="en-US" sz="2000" b="1">
                <a:solidFill>
                  <a:srgbClr val="FBF9F5"/>
                </a:solidFill>
                <a:latin typeface="Montserrat Bold"/>
                <a:ea typeface="Montserrat Bold"/>
                <a:cs typeface="Montserrat Bold"/>
                <a:sym typeface="Montserrat Bold"/>
              </a:rPr>
              <a:t>controllers: </a:t>
            </a:r>
            <a:r>
              <a:rPr lang="en-US" sz="2000">
                <a:solidFill>
                  <a:srgbClr val="FBF9F5"/>
                </a:solidFill>
                <a:latin typeface="Montserrat"/>
                <a:ea typeface="Montserrat"/>
                <a:cs typeface="Montserrat"/>
                <a:sym typeface="Montserrat"/>
              </a:rPr>
              <a:t>Chứa các lớp xử lý yêu cầu HTTP (REST API hoặc Thymeleaf controller).</a:t>
            </a:r>
          </a:p>
          <a:p>
            <a:pPr marL="431805" lvl="1" indent="-215903" algn="just">
              <a:lnSpc>
                <a:spcPts val="3400"/>
              </a:lnSpc>
              <a:buFont typeface="Arial"/>
              <a:buChar char="•"/>
            </a:pPr>
            <a:r>
              <a:rPr lang="en-US" sz="2000" b="1">
                <a:solidFill>
                  <a:srgbClr val="FBF9F5"/>
                </a:solidFill>
                <a:latin typeface="Montserrat Bold"/>
                <a:ea typeface="Montserrat Bold"/>
                <a:cs typeface="Montserrat Bold"/>
                <a:sym typeface="Montserrat Bold"/>
              </a:rPr>
              <a:t>models:</a:t>
            </a:r>
            <a:r>
              <a:rPr lang="en-US" sz="2000">
                <a:solidFill>
                  <a:srgbClr val="FBF9F5"/>
                </a:solidFill>
                <a:latin typeface="Montserrat"/>
                <a:ea typeface="Montserrat"/>
                <a:cs typeface="Montserrat"/>
                <a:sym typeface="Montserrat"/>
              </a:rPr>
              <a:t> Có thể dùng để chứa các DTO (Data Transfer Object) phục vụ việc truyền dữ liệu giữa frontend và backend.</a:t>
            </a:r>
          </a:p>
          <a:p>
            <a:pPr marL="431805" lvl="1" indent="-215903" algn="just">
              <a:lnSpc>
                <a:spcPts val="3400"/>
              </a:lnSpc>
              <a:buFont typeface="Arial"/>
              <a:buChar char="•"/>
            </a:pPr>
            <a:r>
              <a:rPr lang="en-US" sz="2000" b="1">
                <a:solidFill>
                  <a:srgbClr val="FBF9F5"/>
                </a:solidFill>
                <a:latin typeface="Montserrat Bold"/>
                <a:ea typeface="Montserrat Bold"/>
                <a:cs typeface="Montserrat Bold"/>
                <a:sym typeface="Montserrat Bold"/>
              </a:rPr>
              <a:t>static.img:</a:t>
            </a:r>
            <a:r>
              <a:rPr lang="en-US" sz="2000">
                <a:solidFill>
                  <a:srgbClr val="FBF9F5"/>
                </a:solidFill>
                <a:latin typeface="Montserrat"/>
                <a:ea typeface="Montserrat"/>
                <a:cs typeface="Montserrat"/>
                <a:sym typeface="Montserrat"/>
              </a:rPr>
              <a:t> Chứa các file tĩnh như hình ảnh, CSS, JavaScript.</a:t>
            </a:r>
          </a:p>
          <a:p>
            <a:pPr marL="431805" lvl="1" indent="-215903" algn="just">
              <a:lnSpc>
                <a:spcPts val="3400"/>
              </a:lnSpc>
              <a:buFont typeface="Arial"/>
              <a:buChar char="•"/>
            </a:pPr>
            <a:r>
              <a:rPr lang="en-US" sz="2000" b="1">
                <a:solidFill>
                  <a:srgbClr val="FBF9F5"/>
                </a:solidFill>
                <a:latin typeface="Montserrat Bold"/>
                <a:ea typeface="Montserrat Bold"/>
                <a:cs typeface="Montserrat Bold"/>
                <a:sym typeface="Montserrat Bold"/>
              </a:rPr>
              <a:t>templates: </a:t>
            </a:r>
            <a:r>
              <a:rPr lang="en-US" sz="2000">
                <a:solidFill>
                  <a:srgbClr val="FBF9F5"/>
                </a:solidFill>
                <a:latin typeface="Montserrat"/>
                <a:ea typeface="Montserrat"/>
                <a:cs typeface="Montserrat"/>
                <a:sym typeface="Montserrat"/>
              </a:rPr>
              <a:t>Chứa các file giao diện (Thymeleaf templates) như Candidate, Company, Job.</a:t>
            </a:r>
          </a:p>
          <a:p>
            <a:pPr marL="431805" lvl="1" indent="-215903" algn="just">
              <a:lnSpc>
                <a:spcPts val="3400"/>
              </a:lnSpc>
              <a:buFont typeface="Arial"/>
              <a:buChar char="•"/>
            </a:pPr>
            <a:r>
              <a:rPr lang="en-US" sz="2000" b="1">
                <a:solidFill>
                  <a:srgbClr val="FBF9F5"/>
                </a:solidFill>
                <a:latin typeface="Montserrat Bold"/>
                <a:ea typeface="Montserrat Bold"/>
                <a:cs typeface="Montserrat Bold"/>
                <a:sym typeface="Montserrat Bold"/>
              </a:rPr>
              <a:t>application.properties:</a:t>
            </a:r>
            <a:r>
              <a:rPr lang="en-US" sz="2000">
                <a:solidFill>
                  <a:srgbClr val="FBF9F5"/>
                </a:solidFill>
                <a:latin typeface="Montserrat"/>
                <a:ea typeface="Montserrat"/>
                <a:cs typeface="Montserrat"/>
                <a:sym typeface="Montserrat"/>
              </a:rPr>
              <a:t> File cấu hình ứng dụng Spring Boot (cấu hình kết nối cơ sở dữ liệu, server, v.v.).</a:t>
            </a:r>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780C0"/>
        </a:solidFill>
        <a:effectLst/>
      </p:bgPr>
    </p:bg>
    <p:spTree>
      <p:nvGrpSpPr>
        <p:cNvPr id="1" name=""/>
        <p:cNvGrpSpPr/>
        <p:nvPr/>
      </p:nvGrpSpPr>
      <p:grpSpPr>
        <a:xfrm>
          <a:off x="0" y="0"/>
          <a:ext cx="0" cy="0"/>
          <a:chOff x="0" y="0"/>
          <a:chExt cx="0" cy="0"/>
        </a:xfrm>
      </p:grpSpPr>
      <p:sp>
        <p:nvSpPr>
          <p:cNvPr id="2" name="Freeform 2"/>
          <p:cNvSpPr/>
          <p:nvPr/>
        </p:nvSpPr>
        <p:spPr>
          <a:xfrm>
            <a:off x="6861129" y="-4348521"/>
            <a:ext cx="15212931" cy="12639410"/>
          </a:xfrm>
          <a:custGeom>
            <a:avLst/>
            <a:gdLst/>
            <a:ahLst/>
            <a:cxnLst/>
            <a:rect l="l" t="t" r="r" b="b"/>
            <a:pathLst>
              <a:path w="15212931" h="12639410">
                <a:moveTo>
                  <a:pt x="0" y="0"/>
                </a:moveTo>
                <a:lnTo>
                  <a:pt x="15212931" y="0"/>
                </a:lnTo>
                <a:lnTo>
                  <a:pt x="15212931" y="12639410"/>
                </a:lnTo>
                <a:lnTo>
                  <a:pt x="0" y="12639410"/>
                </a:lnTo>
                <a:lnTo>
                  <a:pt x="0" y="0"/>
                </a:lnTo>
                <a:close/>
              </a:path>
            </a:pathLst>
          </a:custGeom>
          <a:blipFill>
            <a:blip r:embed="rId2"/>
            <a:stretch>
              <a:fillRect/>
            </a:stretch>
          </a:blipFill>
        </p:spPr>
        <p:txBody>
          <a:bodyPr/>
          <a:lstStyle/>
          <a:p>
            <a:endParaRPr lang="en-US"/>
          </a:p>
        </p:txBody>
      </p:sp>
      <p:sp>
        <p:nvSpPr>
          <p:cNvPr id="3" name="Freeform 3"/>
          <p:cNvSpPr/>
          <p:nvPr/>
        </p:nvSpPr>
        <p:spPr>
          <a:xfrm>
            <a:off x="-3633653" y="-2515906"/>
            <a:ext cx="11444429" cy="15318812"/>
          </a:xfrm>
          <a:custGeom>
            <a:avLst/>
            <a:gdLst/>
            <a:ahLst/>
            <a:cxnLst/>
            <a:rect l="l" t="t" r="r" b="b"/>
            <a:pathLst>
              <a:path w="11444429" h="15318812">
                <a:moveTo>
                  <a:pt x="0" y="0"/>
                </a:moveTo>
                <a:lnTo>
                  <a:pt x="11444428" y="0"/>
                </a:lnTo>
                <a:lnTo>
                  <a:pt x="11444428" y="15318812"/>
                </a:lnTo>
                <a:lnTo>
                  <a:pt x="0" y="15318812"/>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2845034" y="1029596"/>
            <a:ext cx="14708513" cy="1542161"/>
            <a:chOff x="0" y="0"/>
            <a:chExt cx="19611350" cy="2056214"/>
          </a:xfrm>
        </p:grpSpPr>
        <p:grpSp>
          <p:nvGrpSpPr>
            <p:cNvPr id="5" name="Group 5"/>
            <p:cNvGrpSpPr/>
            <p:nvPr/>
          </p:nvGrpSpPr>
          <p:grpSpPr>
            <a:xfrm>
              <a:off x="0" y="0"/>
              <a:ext cx="19611350" cy="2056214"/>
              <a:chOff x="0" y="0"/>
              <a:chExt cx="2908149" cy="304914"/>
            </a:xfrm>
          </p:grpSpPr>
          <p:sp>
            <p:nvSpPr>
              <p:cNvPr id="6" name="Freeform 6"/>
              <p:cNvSpPr/>
              <p:nvPr/>
            </p:nvSpPr>
            <p:spPr>
              <a:xfrm>
                <a:off x="0" y="0"/>
                <a:ext cx="2908149" cy="304914"/>
              </a:xfrm>
              <a:custGeom>
                <a:avLst/>
                <a:gdLst/>
                <a:ahLst/>
                <a:cxnLst/>
                <a:rect l="l" t="t" r="r" b="b"/>
                <a:pathLst>
                  <a:path w="2908149" h="304914">
                    <a:moveTo>
                      <a:pt x="70114" y="0"/>
                    </a:moveTo>
                    <a:lnTo>
                      <a:pt x="2838035" y="0"/>
                    </a:lnTo>
                    <a:cubicBezTo>
                      <a:pt x="2856630" y="0"/>
                      <a:pt x="2874464" y="7387"/>
                      <a:pt x="2887613" y="20536"/>
                    </a:cubicBezTo>
                    <a:cubicBezTo>
                      <a:pt x="2900762" y="33685"/>
                      <a:pt x="2908149" y="51519"/>
                      <a:pt x="2908149" y="70114"/>
                    </a:cubicBezTo>
                    <a:lnTo>
                      <a:pt x="2908149" y="234800"/>
                    </a:lnTo>
                    <a:cubicBezTo>
                      <a:pt x="2908149" y="253395"/>
                      <a:pt x="2900762" y="271229"/>
                      <a:pt x="2887613" y="284378"/>
                    </a:cubicBezTo>
                    <a:cubicBezTo>
                      <a:pt x="2874464" y="297527"/>
                      <a:pt x="2856630" y="304914"/>
                      <a:pt x="2838035" y="304914"/>
                    </a:cubicBezTo>
                    <a:lnTo>
                      <a:pt x="70114" y="304914"/>
                    </a:lnTo>
                    <a:cubicBezTo>
                      <a:pt x="51519" y="304914"/>
                      <a:pt x="33685" y="297527"/>
                      <a:pt x="20536" y="284378"/>
                    </a:cubicBezTo>
                    <a:cubicBezTo>
                      <a:pt x="7387" y="271229"/>
                      <a:pt x="0" y="253395"/>
                      <a:pt x="0" y="234800"/>
                    </a:cubicBezTo>
                    <a:lnTo>
                      <a:pt x="0" y="70114"/>
                    </a:lnTo>
                    <a:cubicBezTo>
                      <a:pt x="0" y="51519"/>
                      <a:pt x="7387" y="33685"/>
                      <a:pt x="20536" y="20536"/>
                    </a:cubicBezTo>
                    <a:cubicBezTo>
                      <a:pt x="33685" y="7387"/>
                      <a:pt x="51519" y="0"/>
                      <a:pt x="70114" y="0"/>
                    </a:cubicBezTo>
                    <a:close/>
                  </a:path>
                </a:pathLst>
              </a:custGeom>
              <a:solidFill>
                <a:srgbClr val="ECEBE4"/>
              </a:solidFill>
            </p:spPr>
            <p:txBody>
              <a:bodyPr/>
              <a:lstStyle/>
              <a:p>
                <a:endParaRPr lang="en-US"/>
              </a:p>
            </p:txBody>
          </p:sp>
          <p:sp>
            <p:nvSpPr>
              <p:cNvPr id="7" name="TextBox 7"/>
              <p:cNvSpPr txBox="1"/>
              <p:nvPr/>
            </p:nvSpPr>
            <p:spPr>
              <a:xfrm>
                <a:off x="0" y="-47625"/>
                <a:ext cx="2908149" cy="352539"/>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5197862" y="429218"/>
              <a:ext cx="1178179" cy="1197779"/>
            </a:xfrm>
            <a:custGeom>
              <a:avLst/>
              <a:gdLst/>
              <a:ahLst/>
              <a:cxnLst/>
              <a:rect l="l" t="t" r="r" b="b"/>
              <a:pathLst>
                <a:path w="1178179" h="1197779">
                  <a:moveTo>
                    <a:pt x="0" y="0"/>
                  </a:moveTo>
                  <a:lnTo>
                    <a:pt x="1178178" y="0"/>
                  </a:lnTo>
                  <a:lnTo>
                    <a:pt x="1178178" y="1197779"/>
                  </a:lnTo>
                  <a:lnTo>
                    <a:pt x="0" y="11977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TextBox 9"/>
            <p:cNvSpPr txBox="1"/>
            <p:nvPr/>
          </p:nvSpPr>
          <p:spPr>
            <a:xfrm>
              <a:off x="7267003" y="588055"/>
              <a:ext cx="8375735" cy="949963"/>
            </a:xfrm>
            <a:prstGeom prst="rect">
              <a:avLst/>
            </a:prstGeom>
          </p:spPr>
          <p:txBody>
            <a:bodyPr lIns="0" tIns="0" rIns="0" bIns="0" rtlCol="0" anchor="t">
              <a:spAutoFit/>
            </a:bodyPr>
            <a:lstStyle/>
            <a:p>
              <a:pPr marL="0" lvl="0" indent="0" algn="just">
                <a:lnSpc>
                  <a:spcPts val="5476"/>
                </a:lnSpc>
                <a:spcBef>
                  <a:spcPct val="0"/>
                </a:spcBef>
              </a:pPr>
              <a:r>
                <a:rPr lang="en-US" sz="5024" b="1" spc="-195">
                  <a:solidFill>
                    <a:srgbClr val="5780C0"/>
                  </a:solidFill>
                  <a:latin typeface="Montserrat Bold"/>
                  <a:ea typeface="Montserrat Bold"/>
                  <a:cs typeface="Montserrat Bold"/>
                  <a:sym typeface="Montserrat Bold"/>
                </a:rPr>
                <a:t>Cơ sở dữ liệu</a:t>
              </a:r>
            </a:p>
          </p:txBody>
        </p:sp>
      </p:grpSp>
      <p:sp>
        <p:nvSpPr>
          <p:cNvPr id="10" name="Freeform 10"/>
          <p:cNvSpPr/>
          <p:nvPr/>
        </p:nvSpPr>
        <p:spPr>
          <a:xfrm>
            <a:off x="2285363" y="2913403"/>
            <a:ext cx="13717274" cy="6875784"/>
          </a:xfrm>
          <a:custGeom>
            <a:avLst/>
            <a:gdLst/>
            <a:ahLst/>
            <a:cxnLst/>
            <a:rect l="l" t="t" r="r" b="b"/>
            <a:pathLst>
              <a:path w="13717274" h="6875784">
                <a:moveTo>
                  <a:pt x="0" y="0"/>
                </a:moveTo>
                <a:lnTo>
                  <a:pt x="13717274" y="0"/>
                </a:lnTo>
                <a:lnTo>
                  <a:pt x="13717274" y="6875784"/>
                </a:lnTo>
                <a:lnTo>
                  <a:pt x="0" y="6875784"/>
                </a:lnTo>
                <a:lnTo>
                  <a:pt x="0" y="0"/>
                </a:lnTo>
                <a:close/>
              </a:path>
            </a:pathLst>
          </a:custGeom>
          <a:blipFill>
            <a:blip r:embed="rId6"/>
            <a:stretch>
              <a:fillRect/>
            </a:stretch>
          </a:blipFill>
        </p:spPr>
        <p:txBody>
          <a:bodyPr/>
          <a:lstStyle/>
          <a:p>
            <a:endParaRPr lang="en-US"/>
          </a:p>
        </p:txBody>
      </p:sp>
      <p:sp>
        <p:nvSpPr>
          <p:cNvPr id="11" name="Freeform 11"/>
          <p:cNvSpPr/>
          <p:nvPr/>
        </p:nvSpPr>
        <p:spPr>
          <a:xfrm>
            <a:off x="2657696" y="3235151"/>
            <a:ext cx="2341533" cy="1908349"/>
          </a:xfrm>
          <a:custGeom>
            <a:avLst/>
            <a:gdLst/>
            <a:ahLst/>
            <a:cxnLst/>
            <a:rect l="l" t="t" r="r" b="b"/>
            <a:pathLst>
              <a:path w="2341533" h="1908349">
                <a:moveTo>
                  <a:pt x="0" y="0"/>
                </a:moveTo>
                <a:lnTo>
                  <a:pt x="2341533" y="0"/>
                </a:lnTo>
                <a:lnTo>
                  <a:pt x="2341533" y="1908349"/>
                </a:lnTo>
                <a:lnTo>
                  <a:pt x="0" y="1908349"/>
                </a:lnTo>
                <a:lnTo>
                  <a:pt x="0" y="0"/>
                </a:lnTo>
                <a:close/>
              </a:path>
            </a:pathLst>
          </a:custGeom>
          <a:blipFill>
            <a:blip r:embed="rId7">
              <a:alphaModFix amt="35000"/>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1174</Words>
  <Application>Microsoft Office PowerPoint</Application>
  <PresentationFormat>Custom</PresentationFormat>
  <Paragraphs>110</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Montserrat</vt:lpstr>
      <vt:lpstr>iCielBC Quotes Script Alt</vt:lpstr>
      <vt:lpstr>Montserrat Bold Italics</vt:lpstr>
      <vt:lpstr>Lovelace</vt:lpstr>
      <vt:lpstr>Montserrat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Report_WWW (Java)</dc:title>
  <cp:lastModifiedBy>Nhựt Anh Nguyễn</cp:lastModifiedBy>
  <cp:revision>2</cp:revision>
  <dcterms:created xsi:type="dcterms:W3CDTF">2006-08-16T00:00:00Z</dcterms:created>
  <dcterms:modified xsi:type="dcterms:W3CDTF">2024-12-13T08:53:38Z</dcterms:modified>
  <dc:identifier>DAGYDZ9yUjc</dc:identifier>
</cp:coreProperties>
</file>